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1.jpg" ContentType="image/png"/>
  <Override PartName="/ppt/media/image12.jpg" ContentType="image/gif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6"/>
  </p:notesMasterIdLst>
  <p:sldIdLst>
    <p:sldId id="257" r:id="rId2"/>
    <p:sldId id="477" r:id="rId3"/>
    <p:sldId id="475" r:id="rId4"/>
    <p:sldId id="476" r:id="rId5"/>
    <p:sldId id="324" r:id="rId6"/>
    <p:sldId id="325" r:id="rId7"/>
    <p:sldId id="404" r:id="rId8"/>
    <p:sldId id="276" r:id="rId9"/>
    <p:sldId id="458" r:id="rId10"/>
    <p:sldId id="281" r:id="rId11"/>
    <p:sldId id="460" r:id="rId12"/>
    <p:sldId id="459" r:id="rId13"/>
    <p:sldId id="289" r:id="rId14"/>
    <p:sldId id="300" r:id="rId15"/>
    <p:sldId id="290" r:id="rId16"/>
    <p:sldId id="291" r:id="rId17"/>
    <p:sldId id="395" r:id="rId18"/>
    <p:sldId id="292" r:id="rId19"/>
    <p:sldId id="293" r:id="rId20"/>
    <p:sldId id="294" r:id="rId21"/>
    <p:sldId id="296" r:id="rId22"/>
    <p:sldId id="297" r:id="rId23"/>
    <p:sldId id="298" r:id="rId24"/>
    <p:sldId id="299" r:id="rId25"/>
    <p:sldId id="396" r:id="rId26"/>
    <p:sldId id="410" r:id="rId27"/>
    <p:sldId id="314" r:id="rId28"/>
    <p:sldId id="318" r:id="rId29"/>
    <p:sldId id="315" r:id="rId30"/>
    <p:sldId id="316" r:id="rId31"/>
    <p:sldId id="397" r:id="rId32"/>
    <p:sldId id="454" r:id="rId33"/>
    <p:sldId id="455" r:id="rId34"/>
    <p:sldId id="456" r:id="rId35"/>
    <p:sldId id="457" r:id="rId36"/>
    <p:sldId id="416" r:id="rId37"/>
    <p:sldId id="470" r:id="rId38"/>
    <p:sldId id="471" r:id="rId39"/>
    <p:sldId id="472" r:id="rId40"/>
    <p:sldId id="473" r:id="rId41"/>
    <p:sldId id="474" r:id="rId42"/>
    <p:sldId id="422" r:id="rId43"/>
    <p:sldId id="463" r:id="rId44"/>
    <p:sldId id="464" r:id="rId45"/>
    <p:sldId id="430" r:id="rId46"/>
    <p:sldId id="462" r:id="rId47"/>
    <p:sldId id="423" r:id="rId48"/>
    <p:sldId id="431" r:id="rId49"/>
    <p:sldId id="359" r:id="rId50"/>
    <p:sldId id="436" r:id="rId51"/>
    <p:sldId id="286" r:id="rId52"/>
    <p:sldId id="434" r:id="rId53"/>
    <p:sldId id="377" r:id="rId54"/>
    <p:sldId id="440" r:id="rId55"/>
    <p:sldId id="441" r:id="rId56"/>
    <p:sldId id="418" r:id="rId57"/>
    <p:sldId id="419" r:id="rId58"/>
    <p:sldId id="428" r:id="rId59"/>
    <p:sldId id="333" r:id="rId60"/>
    <p:sldId id="332" r:id="rId61"/>
    <p:sldId id="334" r:id="rId62"/>
    <p:sldId id="411" r:id="rId63"/>
    <p:sldId id="466" r:id="rId64"/>
    <p:sldId id="275" r:id="rId65"/>
    <p:sldId id="467" r:id="rId66"/>
    <p:sldId id="468" r:id="rId67"/>
    <p:sldId id="360" r:id="rId68"/>
    <p:sldId id="287" r:id="rId69"/>
    <p:sldId id="385" r:id="rId70"/>
    <p:sldId id="341" r:id="rId71"/>
    <p:sldId id="340" r:id="rId72"/>
    <p:sldId id="338" r:id="rId73"/>
    <p:sldId id="412" r:id="rId74"/>
    <p:sldId id="278" r:id="rId7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58" autoAdjust="0"/>
    <p:restoredTop sz="89357" autoAdjust="0"/>
  </p:normalViewPr>
  <p:slideViewPr>
    <p:cSldViewPr snapToGrid="0" showGuides="1">
      <p:cViewPr varScale="1">
        <p:scale>
          <a:sx n="89" d="100"/>
          <a:sy n="89" d="100"/>
        </p:scale>
        <p:origin x="24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FF957-B3F6-4F56-B5AF-38E951AE5669}" type="datetimeFigureOut">
              <a:rPr lang="en-US" smtClean="0"/>
              <a:t>12/25/2023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6424A-0021-4629-9755-7FD273FE44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158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6420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1794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F6424A-0021-4629-9755-7FD273FE44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2787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1265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008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1201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868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241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3084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6173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F6424A-0021-4629-9755-7FD273FE44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4219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F6424A-0021-4629-9755-7FD273FE44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649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F6424A-0021-4629-9755-7FD273FE44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30277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4419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3253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3538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https://www.pexels.com/photo/bee-on-a-plant-2047420/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9602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https://www.pexels.com/photo/bee-on-a-plant-2047420/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60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https://www.pexels.com/photo/bee-on-a-plant-2047420/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7498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https://www.pexels.com/photo/bee-on-a-plant-2047420/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8334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https://www.pexels.com/photo/bee-on-a-plant-2047420/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2019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https://www.pexels.com/photo/bee-on-a-plant-2047420/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F6424A-0021-4629-9755-7FD273FE44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333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F6424A-0021-4629-9755-7FD273FE44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5304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https://www.pexels.com/photo/bee-on-a-plant-2047420/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7669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https://www.pexels.com/photo/bee-on-a-plant-2047420/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48579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https://www.pexels.com/photo/bee-on-a-plant-2047420/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F6424A-0021-4629-9755-7FD273FE44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7189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https://www.pexels.com/photo/bee-on-a-plant-2047420/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F6424A-0021-4629-9755-7FD273FE44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66272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https://www.pexels.com/photo/bee-on-a-plant-2047420/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F6424A-0021-4629-9755-7FD273FE44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5649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https://www.pexels.com/photo/bee-on-a-plant-2047420/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F6424A-0021-4629-9755-7FD273FE44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15872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https://www.pexels.com/photo/bee-on-a-plant-2047420/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0907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https://www.pexels.com/photo/bee-on-a-plant-2047420/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14643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https://www.pexels.com/photo/bee-on-a-plant-2047420/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63205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https://www.pexels.com/photo/bee-on-a-plant-2047420/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910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91540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https://www.pexels.com/photo/bee-on-a-plant-2047420/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04259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https://www.pexels.com/photo/white-notes-beside-a-pencil-on-brown-wooden-surface-733854/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971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17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551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839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373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https://www.pexels.com/photo/adult-displeased-businesswoman-with-papers-in-light-modern-office-3808822/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6424A-0021-4629-9755-7FD273FE442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752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ABE6A4-EBC9-42B9-BC13-47ED4F34021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709328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D57B597-F22E-4042-AFE5-07DA4BF5F3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55688" y="1317625"/>
            <a:ext cx="3844925" cy="387508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85021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499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BAA133F-92E3-4BAC-BB02-3BAED878EA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58303" y="1380218"/>
            <a:ext cx="3303587" cy="4673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82421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ree-power-point-templates.com/" TargetMode="Externa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EEE70B-8B44-4473-A049-E22D0FCA5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19287-8120-40A4-A10D-E6997E438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8284F-64A1-49CA-BDD2-1CC9362941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AFAAF-BE8E-4EF0-8A88-CCDC3F755EA4}" type="datetimeFigureOut">
              <a:rPr lang="en-US" smtClean="0"/>
              <a:t>12/25/2023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4492B-3CB7-4598-99DF-9A8D67BD4F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C1AB1B-DA9C-4284-92BE-78BA93A0EE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C71AA-4F2E-4952-BDF5-09DD4C329EC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F07DFF-8633-499F-9922-732CE26C7D73}"/>
              </a:ext>
            </a:extLst>
          </p:cNvPr>
          <p:cNvSpPr txBox="1"/>
          <p:nvPr userDrawn="1"/>
        </p:nvSpPr>
        <p:spPr>
          <a:xfrm>
            <a:off x="-46180" y="6889888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https://www.free-power-point-templates.com/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4BF391-D8DC-47A0-A5AC-6CBD2B02E43D}"/>
              </a:ext>
            </a:extLst>
          </p:cNvPr>
          <p:cNvSpPr txBox="1"/>
          <p:nvPr userDrawn="1"/>
        </p:nvSpPr>
        <p:spPr>
          <a:xfrm>
            <a:off x="11042213" y="6889887"/>
            <a:ext cx="12060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FPPT.com</a:t>
            </a:r>
          </a:p>
        </p:txBody>
      </p:sp>
    </p:spTree>
    <p:extLst>
      <p:ext uri="{BB962C8B-B14F-4D97-AF65-F5344CB8AC3E}">
        <p14:creationId xmlns:p14="http://schemas.microsoft.com/office/powerpoint/2010/main" val="217488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5" r:id="rId3"/>
    <p:sldLayoutId id="214748365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eg"/><Relationship Id="rId10" Type="http://schemas.openxmlformats.org/officeDocument/2006/relationships/image" Target="../media/image10.jp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23.jp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12" Type="http://schemas.openxmlformats.org/officeDocument/2006/relationships/image" Target="../media/image8.jpeg"/><Relationship Id="rId17" Type="http://schemas.openxmlformats.org/officeDocument/2006/relationships/image" Target="../media/image27.jpeg"/><Relationship Id="rId2" Type="http://schemas.openxmlformats.org/officeDocument/2006/relationships/image" Target="../media/image2.png"/><Relationship Id="rId16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11" Type="http://schemas.openxmlformats.org/officeDocument/2006/relationships/image" Target="../media/image22.jpeg"/><Relationship Id="rId5" Type="http://schemas.openxmlformats.org/officeDocument/2006/relationships/image" Target="../media/image18.jpeg"/><Relationship Id="rId15" Type="http://schemas.openxmlformats.org/officeDocument/2006/relationships/image" Target="../media/image25.jpeg"/><Relationship Id="rId10" Type="http://schemas.openxmlformats.org/officeDocument/2006/relationships/image" Target="../media/image5.jpeg"/><Relationship Id="rId4" Type="http://schemas.openxmlformats.org/officeDocument/2006/relationships/image" Target="../media/image17.jpeg"/><Relationship Id="rId9" Type="http://schemas.openxmlformats.org/officeDocument/2006/relationships/image" Target="../media/image21.jpeg"/><Relationship Id="rId14" Type="http://schemas.openxmlformats.org/officeDocument/2006/relationships/image" Target="../media/image2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9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3.jp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JPG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8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9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0.jp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1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jp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5819898B-6139-44D8-A0C0-38234DDA0BB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0B4D28-8938-488E-9847-8D7922C6582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05A7272-53E6-4177-9D3F-8E0D7CBC3F66}"/>
              </a:ext>
            </a:extLst>
          </p:cNvPr>
          <p:cNvSpPr/>
          <p:nvPr/>
        </p:nvSpPr>
        <p:spPr>
          <a:xfrm>
            <a:off x="9474925" y="626445"/>
            <a:ext cx="2359609" cy="22386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06FF5A-3276-463A-93A6-E49844B97293}"/>
              </a:ext>
            </a:extLst>
          </p:cNvPr>
          <p:cNvSpPr txBox="1"/>
          <p:nvPr/>
        </p:nvSpPr>
        <p:spPr>
          <a:xfrm>
            <a:off x="844731" y="1978807"/>
            <a:ext cx="902207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000" b="1" kern="0" dirty="0">
                <a:solidFill>
                  <a:schemeClr val="bg1"/>
                </a:solidFill>
                <a:latin typeface="IranNastaliq"/>
                <a:cs typeface="B Zar" panose="00000400000000000000" pitchFamily="2" charset="-78"/>
              </a:rPr>
              <a:t>مراسم تقدیر از </a:t>
            </a:r>
            <a:br>
              <a:rPr lang="fa-IR" sz="5000" b="1" kern="0" dirty="0">
                <a:solidFill>
                  <a:schemeClr val="bg1"/>
                </a:solidFill>
                <a:latin typeface="IranNastaliq"/>
                <a:cs typeface="B Zar" panose="00000400000000000000" pitchFamily="2" charset="-78"/>
              </a:rPr>
            </a:br>
            <a:r>
              <a:rPr lang="fa-IR" sz="5000" b="1" kern="0" dirty="0">
                <a:solidFill>
                  <a:schemeClr val="bg1"/>
                </a:solidFill>
                <a:latin typeface="IranNastaliq"/>
                <a:cs typeface="B Zar" panose="00000400000000000000" pitchFamily="2" charset="-78"/>
              </a:rPr>
              <a:t>پژوهشگران و فناوران برگزیده دانشگاه </a:t>
            </a:r>
            <a:br>
              <a:rPr lang="fa-IR" sz="5000" b="1" kern="0" dirty="0">
                <a:solidFill>
                  <a:schemeClr val="bg1"/>
                </a:solidFill>
                <a:latin typeface="IranNastaliq"/>
                <a:cs typeface="B Zar" panose="00000400000000000000" pitchFamily="2" charset="-78"/>
              </a:rPr>
            </a:br>
            <a:r>
              <a:rPr lang="fa-IR" sz="5000" b="1" kern="0" dirty="0">
                <a:solidFill>
                  <a:schemeClr val="bg1"/>
                </a:solidFill>
                <a:latin typeface="IranNastaliq"/>
                <a:cs typeface="B Zar" panose="00000400000000000000" pitchFamily="2" charset="-78"/>
              </a:rPr>
              <a:t>سال 1402</a:t>
            </a:r>
            <a:endParaRPr lang="en-US" sz="5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A11EF44-C7A1-4B44-B317-B06D8871324A}"/>
              </a:ext>
            </a:extLst>
          </p:cNvPr>
          <p:cNvSpPr/>
          <p:nvPr/>
        </p:nvSpPr>
        <p:spPr>
          <a:xfrm>
            <a:off x="3418357" y="4700754"/>
            <a:ext cx="4506443" cy="54864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886E3C-0C84-49AA-B1B8-695EDCEDA4BB}"/>
              </a:ext>
            </a:extLst>
          </p:cNvPr>
          <p:cNvSpPr txBox="1"/>
          <p:nvPr/>
        </p:nvSpPr>
        <p:spPr>
          <a:xfrm>
            <a:off x="3532934" y="4649236"/>
            <a:ext cx="40615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3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معاونت پژوهش و فناوری</a:t>
            </a:r>
            <a:endParaRPr lang="en-US" sz="33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987" y="701043"/>
            <a:ext cx="2089483" cy="208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871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4324856" y="1193795"/>
            <a:ext cx="6862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جوان برگزیده</a:t>
            </a:r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دانشگاه</a:t>
            </a:r>
            <a:endParaRPr lang="ar-SA" sz="4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2213394"/>
            <a:ext cx="5548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سپیده حاجی پور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294752"/>
            <a:ext cx="5548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6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استادیار</a:t>
            </a:r>
            <a:r>
              <a:rPr lang="en-US" sz="36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fa-IR" sz="36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مهندسی برق</a:t>
            </a:r>
            <a:endParaRPr lang="ar-SA" sz="36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42B0F7-4299-E110-5689-9EFE31782F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749" y="1457685"/>
            <a:ext cx="3427582" cy="3427582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95253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4324856" y="1193795"/>
            <a:ext cx="6862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جوان برگزیده</a:t>
            </a:r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دانشگاه</a:t>
            </a:r>
            <a:endParaRPr lang="ar-SA" sz="4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2213394"/>
            <a:ext cx="5548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محسن انصاری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294752"/>
            <a:ext cx="5548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6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استادیار</a:t>
            </a:r>
            <a:r>
              <a:rPr lang="en-US" sz="36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fa-IR" sz="36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مهندسی کامپیوتر </a:t>
            </a:r>
            <a:endParaRPr lang="ar-SA" sz="36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50EEAA-A6F7-5D74-4F50-91F28083FA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851" y="1357987"/>
            <a:ext cx="2698750" cy="3598333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894631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4324856" y="1193795"/>
            <a:ext cx="6862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جوان برگزیده</a:t>
            </a:r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دانشگاه</a:t>
            </a:r>
            <a:endParaRPr lang="ar-SA" sz="4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2213394"/>
            <a:ext cx="5548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محمد دانش یزدی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294752"/>
            <a:ext cx="5548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6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دانشیار</a:t>
            </a:r>
            <a:r>
              <a:rPr lang="en-US" sz="36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fa-IR" sz="36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مهندسی عمران</a:t>
            </a:r>
            <a:endParaRPr lang="ar-SA" sz="36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B0EE92-1F98-363C-01D4-CD85E95A81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333" y="1678052"/>
            <a:ext cx="3501896" cy="3501896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685035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5D24F51-4787-41F6-BFC8-1E2F0D1CD8C2}"/>
              </a:ext>
            </a:extLst>
          </p:cNvPr>
          <p:cNvSpPr/>
          <p:nvPr/>
        </p:nvSpPr>
        <p:spPr>
          <a:xfrm>
            <a:off x="5791200" y="-1628809"/>
            <a:ext cx="7514866" cy="75148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0262666-B7AB-4A33-A0AB-91DDB03FB942}"/>
              </a:ext>
            </a:extLst>
          </p:cNvPr>
          <p:cNvSpPr txBox="1"/>
          <p:nvPr/>
        </p:nvSpPr>
        <p:spPr>
          <a:xfrm>
            <a:off x="6252753" y="2128624"/>
            <a:ext cx="59392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پژوهشگران برگزیده</a:t>
            </a:r>
          </a:p>
          <a:p>
            <a:pPr algn="ctr" rtl="1"/>
            <a:r>
              <a:rPr lang="fa-IR" sz="4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دانشکده‌ها و مراکز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780095E-7FDD-4B75-9108-9139CF40BB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5" b="97813" l="1533" r="992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786" y="1056802"/>
            <a:ext cx="3813990" cy="467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84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برگزیده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3614516" y="2213394"/>
            <a:ext cx="7572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امير جعفري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186446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استادیار دانشکده علوم ریاضی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FB96FC-DB04-C895-1301-2E7C18480B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16" y="1337325"/>
            <a:ext cx="2641601" cy="3698241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561894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برگزیده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2213394"/>
            <a:ext cx="5548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علیرضا مشفق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186446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</a:t>
            </a:r>
            <a:r>
              <a:rPr lang="en-US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 فيزيک 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D85D08-C7D7-1E03-0544-D70C2DBF92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1" y="1269999"/>
            <a:ext cx="3810000" cy="3996267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712656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برگزیده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4586748" y="2213394"/>
            <a:ext cx="6600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دکترمحمدرضا هرمزی نژاد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186446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</a:t>
            </a:r>
            <a:r>
              <a:rPr lang="en-US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شیمی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DB9F19-1FD5-6D64-B62E-29172AF547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397" y="1547738"/>
            <a:ext cx="3835400" cy="3835400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6895768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برگزیده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4248150" y="2213394"/>
            <a:ext cx="69391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مجید خدمتی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186446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0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دانشیار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kumimoji="0" lang="fa-IR" sz="40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مهندسی صنایع</a:t>
            </a:r>
            <a:endParaRPr kumimoji="0" lang="ar-SA" sz="4000" b="0" i="0" u="none" strike="noStrike" kern="1200" cap="none" spc="0" normalizeH="0" baseline="0" noProof="0" dirty="0">
              <a:ln>
                <a:noFill/>
              </a:ln>
              <a:solidFill>
                <a:srgbClr val="EFECC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E74852-A3EF-677E-A19C-A9EAD94F5E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683" y="1351777"/>
            <a:ext cx="3243983" cy="4377223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782412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برگزیده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088468" y="2213394"/>
            <a:ext cx="609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سيد ايمان ميرعمادي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186446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استادیار</a:t>
            </a:r>
            <a:r>
              <a:rPr lang="en-US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مديريت و اقتصاد 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119BF9-49A9-1CE0-B475-DE9152BD83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397" y="1271294"/>
            <a:ext cx="3471333" cy="4319881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9075070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برگزیده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3614515" y="2213394"/>
            <a:ext cx="7572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محمدصالح تواضعي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186446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</a:t>
            </a:r>
            <a:r>
              <a:rPr lang="en-US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مهندسي برق 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6F5C9E-EB22-5EF2-F3DE-E5113CE09A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858" y="1412272"/>
            <a:ext cx="3385609" cy="3720681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060445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5D24F51-4787-41F6-BFC8-1E2F0D1CD8C2}"/>
              </a:ext>
            </a:extLst>
          </p:cNvPr>
          <p:cNvSpPr/>
          <p:nvPr/>
        </p:nvSpPr>
        <p:spPr>
          <a:xfrm>
            <a:off x="7241403" y="-2725531"/>
            <a:ext cx="5452756" cy="52434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96940FF-4FB0-40CF-955C-6BF6F16B3034}"/>
              </a:ext>
            </a:extLst>
          </p:cNvPr>
          <p:cNvSpPr/>
          <p:nvPr/>
        </p:nvSpPr>
        <p:spPr>
          <a:xfrm>
            <a:off x="829956" y="2169142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محمد بهشاد شفیعی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tx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EB0D3A-0396-4085-A4B8-92C566F380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9461BFD-E2A1-44AB-ADF5-6662BA943D5B}"/>
              </a:ext>
            </a:extLst>
          </p:cNvPr>
          <p:cNvSpPr txBox="1"/>
          <p:nvPr/>
        </p:nvSpPr>
        <p:spPr>
          <a:xfrm>
            <a:off x="7418458" y="553904"/>
            <a:ext cx="48605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b="1" dirty="0"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پژوهشگران پراستناد دانشگاه (یک درصد برتر) سال 1402</a:t>
            </a:r>
            <a:endParaRPr lang="en-US" sz="3200" b="1" dirty="0"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2A1B8D5-BA19-4AF5-AB0C-FB4C8F6B9EA2}"/>
              </a:ext>
            </a:extLst>
          </p:cNvPr>
          <p:cNvSpPr/>
          <p:nvPr/>
        </p:nvSpPr>
        <p:spPr>
          <a:xfrm>
            <a:off x="829956" y="3111364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fa-I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 Zar" panose="00000400000000000000" pitchFamily="2" charset="-78"/>
              </a:rPr>
              <a:t>دکتر </a:t>
            </a:r>
            <a:r>
              <a:rPr lang="ar-S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 Zar" panose="00000400000000000000" pitchFamily="2" charset="-78"/>
              </a:rPr>
              <a:t>محمد علی مداح علی</a:t>
            </a:r>
            <a:endParaRPr lang="ar-SA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9583A6C-E85E-406E-8545-4F5AEDA5DDE2}"/>
              </a:ext>
            </a:extLst>
          </p:cNvPr>
          <p:cNvSpPr/>
          <p:nvPr/>
        </p:nvSpPr>
        <p:spPr>
          <a:xfrm>
            <a:off x="4427528" y="4949358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 Zar" panose="00000400000000000000" pitchFamily="2" charset="-78"/>
              </a:rPr>
              <a:t>دکتر </a:t>
            </a:r>
            <a:r>
              <a:rPr lang="ar-S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 Zar" panose="00000400000000000000" pitchFamily="2" charset="-78"/>
              </a:rPr>
              <a:t>امیر صفدریان</a:t>
            </a:r>
            <a:endParaRPr lang="ar-SA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E9B5D94-868E-4FE9-9164-F37000560267}"/>
              </a:ext>
            </a:extLst>
          </p:cNvPr>
          <p:cNvSpPr/>
          <p:nvPr/>
        </p:nvSpPr>
        <p:spPr>
          <a:xfrm>
            <a:off x="4442398" y="2176024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 Zar" panose="00000400000000000000" pitchFamily="2" charset="-78"/>
              </a:rPr>
              <a:t>دکتر </a:t>
            </a:r>
            <a:r>
              <a:rPr lang="ar-S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 Zar" panose="00000400000000000000" pitchFamily="2" charset="-78"/>
              </a:rPr>
              <a:t>عبدالرضا سیم چی</a:t>
            </a:r>
            <a:endParaRPr lang="ar-SA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7FDF308B-2FE8-4384-BE02-06B0BD506840}"/>
              </a:ext>
            </a:extLst>
          </p:cNvPr>
          <p:cNvSpPr/>
          <p:nvPr/>
        </p:nvSpPr>
        <p:spPr>
          <a:xfrm>
            <a:off x="829956" y="4995808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</a:t>
            </a:r>
            <a:r>
              <a:rPr lang="fa-IR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سعید </a:t>
            </a:r>
            <a:r>
              <a:rPr lang="fa-IR" sz="2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شاهرخیان</a:t>
            </a:r>
            <a:endParaRPr lang="ar-SA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AA067BF-2892-49B6-B0DE-B04875E8CB30}"/>
              </a:ext>
            </a:extLst>
          </p:cNvPr>
          <p:cNvSpPr/>
          <p:nvPr/>
        </p:nvSpPr>
        <p:spPr>
          <a:xfrm>
            <a:off x="4427528" y="3086615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</a:t>
            </a:r>
            <a:r>
              <a:rPr lang="ar-SA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سید تقی اخوان نیاکی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0159EC02-9FD2-49D2-A0B2-B3FDD2FC3ACF}"/>
              </a:ext>
            </a:extLst>
          </p:cNvPr>
          <p:cNvSpPr/>
          <p:nvPr/>
        </p:nvSpPr>
        <p:spPr>
          <a:xfrm>
            <a:off x="4427528" y="4010976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 Zar" panose="00000400000000000000" pitchFamily="2" charset="-78"/>
              </a:rPr>
              <a:t>دکتر </a:t>
            </a:r>
            <a:r>
              <a:rPr lang="ar-S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 Zar" panose="00000400000000000000" pitchFamily="2" charset="-78"/>
              </a:rPr>
              <a:t>بهزاد عطایی آشتیانی</a:t>
            </a:r>
            <a:endParaRPr lang="ar-SA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525C4D8-0AE8-418C-8309-A0E93FDB4604}"/>
              </a:ext>
            </a:extLst>
          </p:cNvPr>
          <p:cNvSpPr/>
          <p:nvPr/>
        </p:nvSpPr>
        <p:spPr>
          <a:xfrm>
            <a:off x="829956" y="4048779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 Zar" panose="00000400000000000000" pitchFamily="2" charset="-78"/>
              </a:rPr>
              <a:t>دکتر </a:t>
            </a:r>
            <a:r>
              <a:rPr lang="ar-S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 Zar" panose="00000400000000000000" pitchFamily="2" charset="-78"/>
              </a:rPr>
              <a:t>معین معینی اقطاعی</a:t>
            </a:r>
            <a:endParaRPr lang="ar-SA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9108E57-28CC-48F7-A8DD-13DC49CBD793}"/>
              </a:ext>
            </a:extLst>
          </p:cNvPr>
          <p:cNvSpPr/>
          <p:nvPr/>
        </p:nvSpPr>
        <p:spPr>
          <a:xfrm>
            <a:off x="829956" y="1226920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 Zar" panose="00000400000000000000" pitchFamily="2" charset="-78"/>
              </a:rPr>
              <a:t> </a:t>
            </a:r>
            <a:r>
              <a:rPr lang="fa-I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 Zar" panose="00000400000000000000" pitchFamily="2" charset="-78"/>
              </a:rPr>
              <a:t>دکتر </a:t>
            </a:r>
            <a:r>
              <a:rPr lang="ar-S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 Zar" panose="00000400000000000000" pitchFamily="2" charset="-78"/>
              </a:rPr>
              <a:t>سید شهاب الدین آیت اللهی</a:t>
            </a:r>
            <a:endParaRPr lang="fa-IR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B7EE22E7-280E-4D99-9DF7-21BB46D1D4C2}"/>
              </a:ext>
            </a:extLst>
          </p:cNvPr>
          <p:cNvSpPr/>
          <p:nvPr/>
        </p:nvSpPr>
        <p:spPr>
          <a:xfrm>
            <a:off x="4442398" y="1195601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</a:t>
            </a:r>
            <a:r>
              <a:rPr lang="ar-SA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محمود فتوحی فیروز آباد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3FD6A08E-904B-4210-A908-53D9FCCEDC02}"/>
              </a:ext>
            </a:extLst>
          </p:cNvPr>
          <p:cNvSpPr/>
          <p:nvPr/>
        </p:nvSpPr>
        <p:spPr>
          <a:xfrm>
            <a:off x="829956" y="5937511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 Zar" panose="00000400000000000000" pitchFamily="2" charset="-78"/>
              </a:rPr>
              <a:t>دکتر </a:t>
            </a:r>
            <a:r>
              <a:rPr lang="ar-S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 Zar" panose="00000400000000000000" pitchFamily="2" charset="-78"/>
              </a:rPr>
              <a:t>حسین مختاری</a:t>
            </a:r>
            <a:endParaRPr lang="fa-IR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3EF486D5-12C5-462D-BA36-48BA2598F65F}"/>
              </a:ext>
            </a:extLst>
          </p:cNvPr>
          <p:cNvSpPr/>
          <p:nvPr/>
        </p:nvSpPr>
        <p:spPr>
          <a:xfrm>
            <a:off x="4442398" y="5910208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</a:t>
            </a:r>
            <a:r>
              <a:rPr lang="fa-IR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سید ابوالحسن واعظی</a:t>
            </a:r>
            <a:endParaRPr lang="ar-SA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F571DA-FB7B-9CC9-139B-45CAE8DF38A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41" y="1139645"/>
            <a:ext cx="782101" cy="846617"/>
          </a:xfrm>
          <a:prstGeom prst="flowChartConnector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34FDB90-8226-C5D0-A50F-6553396E0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770" y="2147055"/>
            <a:ext cx="822872" cy="819475"/>
          </a:xfrm>
          <a:prstGeom prst="rect">
            <a:avLst/>
          </a:prstGeom>
        </p:spPr>
      </p:pic>
      <p:pic>
        <p:nvPicPr>
          <p:cNvPr id="6" name="Picture Placeholder 21">
            <a:extLst>
              <a:ext uri="{FF2B5EF4-FFF2-40B4-BE49-F238E27FC236}">
                <a16:creationId xmlns:a16="http://schemas.microsoft.com/office/drawing/2014/main" id="{08E61CAD-A894-1A8B-E50B-6FC4FD2DD876}"/>
              </a:ext>
            </a:extLst>
          </p:cNvPr>
          <p:cNvPicPr>
            <a:picLocks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>
          <a:xfrm>
            <a:off x="4006024" y="2046312"/>
            <a:ext cx="872747" cy="851493"/>
          </a:xfrm>
          <a:prstGeom prst="ellipse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78C41F-4A78-26AB-52AA-AE592734BB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70" y="3929018"/>
            <a:ext cx="822959" cy="873720"/>
          </a:xfrm>
          <a:prstGeom prst="flowChartConnector">
            <a:avLst/>
          </a:prstGeom>
        </p:spPr>
      </p:pic>
      <p:pic>
        <p:nvPicPr>
          <p:cNvPr id="9" name="Picture Placeholder 21">
            <a:extLst>
              <a:ext uri="{FF2B5EF4-FFF2-40B4-BE49-F238E27FC236}">
                <a16:creationId xmlns:a16="http://schemas.microsoft.com/office/drawing/2014/main" id="{F4F256C9-2889-810A-D417-49C12F02357B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39" b="11039"/>
          <a:stretch/>
        </p:blipFill>
        <p:spPr>
          <a:xfrm>
            <a:off x="363770" y="4885721"/>
            <a:ext cx="822960" cy="822960"/>
          </a:xfrm>
          <a:prstGeom prst="ellipse">
            <a:avLst/>
          </a:prstGeom>
        </p:spPr>
      </p:pic>
      <p:pic>
        <p:nvPicPr>
          <p:cNvPr id="10" name="Picture Placeholder 21">
            <a:extLst>
              <a:ext uri="{FF2B5EF4-FFF2-40B4-BE49-F238E27FC236}">
                <a16:creationId xmlns:a16="http://schemas.microsoft.com/office/drawing/2014/main" id="{B8BCE48F-F089-2237-498D-D1E90578FC12}"/>
              </a:ext>
            </a:extLst>
          </p:cNvPr>
          <p:cNvPicPr>
            <a:picLocks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28564" y="5846071"/>
            <a:ext cx="822960" cy="822960"/>
          </a:xfrm>
          <a:prstGeom prst="ellipse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34D5797-51B9-EA8C-5BAF-57FC5B90C8B2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81" y="5818768"/>
            <a:ext cx="822961" cy="822961"/>
          </a:xfrm>
          <a:prstGeom prst="flowChartConnector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D92A241-C8B6-D6FA-ABD8-CA4BF33EED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918" y="1123715"/>
            <a:ext cx="822960" cy="822960"/>
          </a:xfrm>
          <a:prstGeom prst="flowChartConnector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CC2AE29-4A54-9CFE-0612-9AEC1D5127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024" y="2991461"/>
            <a:ext cx="793342" cy="872747"/>
          </a:xfrm>
          <a:prstGeom prst="flowChartConnector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F9CFC0D-ED9B-0A7A-F3D2-4F7B8487D31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024" y="3917176"/>
            <a:ext cx="757313" cy="908971"/>
          </a:xfrm>
          <a:prstGeom prst="flowChartConnector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AB4356-8F59-5C1E-04BC-BD66C69F4BC6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564" y="4892239"/>
            <a:ext cx="793879" cy="792507"/>
          </a:xfrm>
          <a:prstGeom prst="flowChartConnector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C78C41F-4A78-26AB-52AA-AE592734BB4B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07" y="3005687"/>
            <a:ext cx="860735" cy="893129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53931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برگزیده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4971818" y="2213394"/>
            <a:ext cx="6215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مبین فاطمی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4902200" y="3186446"/>
            <a:ext cx="6285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استادیار</a:t>
            </a:r>
            <a:r>
              <a:rPr lang="en-US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مهندسي شيمي و نفت 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C44B3A-4BD1-6C50-3D93-9A6E4D8007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467" y="1193795"/>
            <a:ext cx="3561292" cy="4829112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526010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برگزیده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237210" y="2213394"/>
            <a:ext cx="5950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مسعود تجریشی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237210" y="3186446"/>
            <a:ext cx="5950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</a:t>
            </a:r>
            <a:r>
              <a:rPr lang="en-US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مهندسي عمران 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BCF4CE-65BF-51A7-2E3C-5C4B3A4855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2" r="8906"/>
          <a:stretch/>
        </p:blipFill>
        <p:spPr>
          <a:xfrm>
            <a:off x="1540933" y="1683543"/>
            <a:ext cx="3327400" cy="3490913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475336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برگزیده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2213394"/>
            <a:ext cx="5548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سمیه کوهی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186446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دانشیار</a:t>
            </a:r>
            <a:r>
              <a:rPr lang="en-US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مهندسي کامپيوتر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0AC20B-998A-E05A-67C3-D2A9D37F7B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066" y="1530878"/>
            <a:ext cx="3480329" cy="3796243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3378028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برگزیده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2213394"/>
            <a:ext cx="5548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محمد بهشاد شفیعی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186446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</a:t>
            </a:r>
            <a:r>
              <a:rPr lang="en-US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مهندسي مکانيک 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D60091-D73E-309F-0756-EE66890A0B8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940" y="1403333"/>
            <a:ext cx="3363261" cy="4404800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2532863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برگزیده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4583018" y="2213394"/>
            <a:ext cx="6604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محمدرضا مراد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186446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دانشیار</a:t>
            </a:r>
            <a:r>
              <a:rPr lang="en-US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مهندسي هوافضا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794221-8C8B-4A4F-1459-34563A9680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82" y="1160161"/>
            <a:ext cx="3896414" cy="3938012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7363143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برگزیده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3614516" y="2213394"/>
            <a:ext cx="7572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رضا علیزاده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334000" y="3186446"/>
            <a:ext cx="58532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0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استادیار</a:t>
            </a:r>
            <a:r>
              <a:rPr lang="fa-IR" sz="4000" dirty="0">
                <a:solidFill>
                  <a:srgbClr val="EFECCA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kumimoji="0" lang="fa-IR" sz="40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مهندسي و علم مواد</a:t>
            </a:r>
            <a:endParaRPr kumimoji="0" lang="ar-SA" sz="4000" b="0" i="0" u="none" strike="noStrike" kern="1200" cap="none" spc="0" normalizeH="0" baseline="0" noProof="0" dirty="0">
              <a:ln>
                <a:noFill/>
              </a:ln>
              <a:solidFill>
                <a:srgbClr val="EFECC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794221-8C8B-4A4F-1459-34563A9680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62" y="1396999"/>
            <a:ext cx="3896414" cy="4064002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8068944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برگزیده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3614516" y="2213394"/>
            <a:ext cx="7572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اکرم عوامی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186446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0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دانشیار</a:t>
            </a:r>
            <a:r>
              <a:rPr kumimoji="0" lang="fa-IR" sz="4000" b="0" i="0" u="none" strike="noStrike" kern="1200" cap="none" spc="0" normalizeH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kumimoji="0" lang="fa-IR" sz="40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مهندسی انرژی</a:t>
            </a:r>
            <a:endParaRPr kumimoji="0" lang="ar-SA" sz="4000" b="0" i="0" u="none" strike="noStrike" kern="1200" cap="none" spc="0" normalizeH="0" baseline="0" noProof="0" dirty="0">
              <a:ln>
                <a:noFill/>
              </a:ln>
              <a:solidFill>
                <a:srgbClr val="EFECC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BD965-2DDE-6365-64A0-911F67D48E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0" y="1173511"/>
            <a:ext cx="3228975" cy="4417664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0903325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5D24F51-4787-41F6-BFC8-1E2F0D1CD8C2}"/>
              </a:ext>
            </a:extLst>
          </p:cNvPr>
          <p:cNvSpPr/>
          <p:nvPr/>
        </p:nvSpPr>
        <p:spPr>
          <a:xfrm>
            <a:off x="5791200" y="-1628809"/>
            <a:ext cx="7514866" cy="75148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0262666-B7AB-4A33-A0AB-91DDB03FB942}"/>
              </a:ext>
            </a:extLst>
          </p:cNvPr>
          <p:cNvSpPr txBox="1"/>
          <p:nvPr/>
        </p:nvSpPr>
        <p:spPr>
          <a:xfrm>
            <a:off x="5897059" y="1956922"/>
            <a:ext cx="66198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پژوهشگران شایسته تقدیر</a:t>
            </a:r>
          </a:p>
          <a:p>
            <a:pPr algn="ctr" rtl="1"/>
            <a:r>
              <a:rPr lang="fa-IR" sz="4400" b="1" dirty="0" err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دانشکده‌ها</a:t>
            </a:r>
            <a:endParaRPr lang="en-US" sz="44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500FF4F-93A6-4E3B-95CD-9CE9558381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5" b="97813" l="1533" r="992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786" y="1056802"/>
            <a:ext cx="3813990" cy="467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1151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</a:t>
            </a:r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شایسته تقدیر</a:t>
            </a:r>
            <a:endParaRPr lang="ar-SA" sz="4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4629151" y="2213394"/>
            <a:ext cx="65581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حسین نجات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186446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دانشیار</a:t>
            </a:r>
            <a:r>
              <a:rPr lang="en-US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مهندسی مکانیک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BEBCC9-6DC0-A189-DEA1-25714598B3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t="11639" r="5833"/>
          <a:stretch/>
        </p:blipFill>
        <p:spPr>
          <a:xfrm>
            <a:off x="1301749" y="1193795"/>
            <a:ext cx="3687613" cy="4212530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6942314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</a:t>
            </a:r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شایسته تقدیر</a:t>
            </a:r>
            <a:endParaRPr lang="ar-SA" sz="4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4318000" y="2213394"/>
            <a:ext cx="68692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خطیب الاسلام صدرنژاد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186446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 دانشکده مهندسی و علم مواد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915A29-4558-BE97-0ED4-9363314A10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97" y="1152614"/>
            <a:ext cx="3392064" cy="3677544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577329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5D24F51-4787-41F6-BFC8-1E2F0D1CD8C2}"/>
              </a:ext>
            </a:extLst>
          </p:cNvPr>
          <p:cNvSpPr/>
          <p:nvPr/>
        </p:nvSpPr>
        <p:spPr>
          <a:xfrm>
            <a:off x="5132776" y="-742909"/>
            <a:ext cx="7514866" cy="75148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0262666-B7AB-4A33-A0AB-91DDB03FB942}"/>
              </a:ext>
            </a:extLst>
          </p:cNvPr>
          <p:cNvSpPr txBox="1"/>
          <p:nvPr/>
        </p:nvSpPr>
        <p:spPr>
          <a:xfrm>
            <a:off x="3123408" y="2152749"/>
            <a:ext cx="841828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سرآمدان علمی سال </a:t>
            </a:r>
            <a:r>
              <a:rPr lang="fa-IR" sz="28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1402</a:t>
            </a:r>
          </a:p>
          <a:p>
            <a:pPr algn="r" rtl="1"/>
            <a:r>
              <a:rPr lang="fa-IR" sz="28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به انتخاب فدراسیون سرآمدان علمی کشور</a:t>
            </a:r>
          </a:p>
          <a:p>
            <a:pPr algn="r" rtl="1"/>
            <a:r>
              <a:rPr lang="fa-IR" sz="28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(معاونت علمی و فناوری ریاست جمهوری)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C1E687-FF26-4349-81C7-CE2E8F59D7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5" b="97813" l="1533" r="992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786" y="1056802"/>
            <a:ext cx="3813990" cy="467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9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</a:t>
            </a:r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شایسته تقدیر</a:t>
            </a:r>
            <a:endParaRPr lang="ar-SA" sz="4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352586" y="2213394"/>
            <a:ext cx="583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اعظم ایرجی زاد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186446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 دانشکده فیزیک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79DA93-DECA-57C7-87F2-AF599E26A4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267" y="1353005"/>
            <a:ext cx="3217333" cy="3981848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8717830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5D24F51-4787-41F6-BFC8-1E2F0D1CD8C2}"/>
              </a:ext>
            </a:extLst>
          </p:cNvPr>
          <p:cNvSpPr/>
          <p:nvPr/>
        </p:nvSpPr>
        <p:spPr>
          <a:xfrm>
            <a:off x="5791200" y="-1628809"/>
            <a:ext cx="7514866" cy="75148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0262666-B7AB-4A33-A0AB-91DDB03FB942}"/>
              </a:ext>
            </a:extLst>
          </p:cNvPr>
          <p:cNvSpPr txBox="1"/>
          <p:nvPr/>
        </p:nvSpPr>
        <p:spPr>
          <a:xfrm>
            <a:off x="6373423" y="2018478"/>
            <a:ext cx="557352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پژوهشگران پر استناد </a:t>
            </a:r>
          </a:p>
          <a:p>
            <a:pPr algn="ctr" rtl="1"/>
            <a:r>
              <a:rPr lang="fa-IR" sz="4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برگزیده دانشگاه</a:t>
            </a:r>
            <a:endParaRPr lang="en-US" sz="44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3992B53-43FE-4823-AC38-ABA2E9A96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5" b="97813" l="1533" r="992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786" y="1056802"/>
            <a:ext cx="3813990" cy="467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4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>
            <a:extLst>
              <a:ext uri="{FF2B5EF4-FFF2-40B4-BE49-F238E27FC236}">
                <a16:creationId xmlns:a16="http://schemas.microsoft.com/office/drawing/2014/main" id="{AEBF8999-FF5C-4CC0-8123-A54301210D06}"/>
              </a:ext>
            </a:extLst>
          </p:cNvPr>
          <p:cNvSpPr txBox="1"/>
          <p:nvPr/>
        </p:nvSpPr>
        <p:spPr>
          <a:xfrm>
            <a:off x="5454054" y="1513008"/>
            <a:ext cx="61169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معین معینی اقطاعی</a:t>
            </a:r>
            <a:endParaRPr lang="ar-SA" sz="48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098CBBA-2C6A-462D-B122-91692EDA806A}"/>
              </a:ext>
            </a:extLst>
          </p:cNvPr>
          <p:cNvSpPr txBox="1"/>
          <p:nvPr/>
        </p:nvSpPr>
        <p:spPr>
          <a:xfrm>
            <a:off x="5704243" y="2697699"/>
            <a:ext cx="5866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دانشیار دانشکده مهندسی انرژی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E4AE19-2EB8-446C-574E-360B10923A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33" y="1345607"/>
            <a:ext cx="2910616" cy="3699935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15560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>
            <a:extLst>
              <a:ext uri="{FF2B5EF4-FFF2-40B4-BE49-F238E27FC236}">
                <a16:creationId xmlns:a16="http://schemas.microsoft.com/office/drawing/2014/main" id="{AEBF8999-FF5C-4CC0-8123-A54301210D06}"/>
              </a:ext>
            </a:extLst>
          </p:cNvPr>
          <p:cNvSpPr txBox="1"/>
          <p:nvPr/>
        </p:nvSpPr>
        <p:spPr>
          <a:xfrm>
            <a:off x="3632201" y="1513008"/>
            <a:ext cx="7938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سیدشهاب الدین آیت اللهی</a:t>
            </a:r>
            <a:endParaRPr lang="ar-SA" sz="48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098CBBA-2C6A-462D-B122-91692EDA806A}"/>
              </a:ext>
            </a:extLst>
          </p:cNvPr>
          <p:cNvSpPr txBox="1"/>
          <p:nvPr/>
        </p:nvSpPr>
        <p:spPr>
          <a:xfrm>
            <a:off x="5704243" y="2697699"/>
            <a:ext cx="5866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 دانشکده مهندسی شیمی و نفت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697F4E-667E-3549-9AD1-76FC25BAE0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769" y="1590491"/>
            <a:ext cx="2757763" cy="3677017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5418359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>
            <a:extLst>
              <a:ext uri="{FF2B5EF4-FFF2-40B4-BE49-F238E27FC236}">
                <a16:creationId xmlns:a16="http://schemas.microsoft.com/office/drawing/2014/main" id="{AEBF8999-FF5C-4CC0-8123-A54301210D06}"/>
              </a:ext>
            </a:extLst>
          </p:cNvPr>
          <p:cNvSpPr txBox="1"/>
          <p:nvPr/>
        </p:nvSpPr>
        <p:spPr>
          <a:xfrm>
            <a:off x="4580878" y="1513008"/>
            <a:ext cx="6990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نیما تقوی نیا</a:t>
            </a:r>
            <a:endParaRPr lang="ar-SA" sz="48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098CBBA-2C6A-462D-B122-91692EDA806A}"/>
              </a:ext>
            </a:extLst>
          </p:cNvPr>
          <p:cNvSpPr txBox="1"/>
          <p:nvPr/>
        </p:nvSpPr>
        <p:spPr>
          <a:xfrm>
            <a:off x="5704243" y="2697699"/>
            <a:ext cx="5866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 دانشکده فیزیک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BDC975-E365-91CA-9722-35BFC0797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397" y="1371599"/>
            <a:ext cx="3680710" cy="4219575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7056880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>
            <a:extLst>
              <a:ext uri="{FF2B5EF4-FFF2-40B4-BE49-F238E27FC236}">
                <a16:creationId xmlns:a16="http://schemas.microsoft.com/office/drawing/2014/main" id="{AEBF8999-FF5C-4CC0-8123-A54301210D06}"/>
              </a:ext>
            </a:extLst>
          </p:cNvPr>
          <p:cNvSpPr txBox="1"/>
          <p:nvPr/>
        </p:nvSpPr>
        <p:spPr>
          <a:xfrm>
            <a:off x="4580878" y="1513008"/>
            <a:ext cx="6990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اکبر شجاعی </a:t>
            </a:r>
            <a:endParaRPr lang="ar-SA" sz="48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098CBBA-2C6A-462D-B122-91692EDA806A}"/>
              </a:ext>
            </a:extLst>
          </p:cNvPr>
          <p:cNvSpPr txBox="1"/>
          <p:nvPr/>
        </p:nvSpPr>
        <p:spPr>
          <a:xfrm>
            <a:off x="5704243" y="2697699"/>
            <a:ext cx="5866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 دانشکده مهندسی شیمی و نفت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A08158-7BC6-031A-73B3-DD47276EA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096" y="1901804"/>
            <a:ext cx="3068637" cy="3443188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8740438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5D24F51-4787-41F6-BFC8-1E2F0D1CD8C2}"/>
              </a:ext>
            </a:extLst>
          </p:cNvPr>
          <p:cNvSpPr/>
          <p:nvPr/>
        </p:nvSpPr>
        <p:spPr>
          <a:xfrm>
            <a:off x="5791200" y="-1628809"/>
            <a:ext cx="7514866" cy="75148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0262666-B7AB-4A33-A0AB-91DDB03FB942}"/>
              </a:ext>
            </a:extLst>
          </p:cNvPr>
          <p:cNvSpPr txBox="1"/>
          <p:nvPr/>
        </p:nvSpPr>
        <p:spPr>
          <a:xfrm>
            <a:off x="5885895" y="1956922"/>
            <a:ext cx="62911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پژوهشگران دارای مقاله پراستناد (2022-2017)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25856E3-E513-478E-A8B5-76B9A9F072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5" b="97813" l="1533" r="992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786" y="1056802"/>
            <a:ext cx="3813990" cy="467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455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>
            <a:extLst>
              <a:ext uri="{FF2B5EF4-FFF2-40B4-BE49-F238E27FC236}">
                <a16:creationId xmlns:a16="http://schemas.microsoft.com/office/drawing/2014/main" id="{AEBF8999-FF5C-4CC0-8123-A54301210D06}"/>
              </a:ext>
            </a:extLst>
          </p:cNvPr>
          <p:cNvSpPr txBox="1"/>
          <p:nvPr/>
        </p:nvSpPr>
        <p:spPr>
          <a:xfrm>
            <a:off x="4580878" y="1513008"/>
            <a:ext cx="6990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هدی محمدزاده</a:t>
            </a:r>
            <a:endParaRPr lang="ar-SA" sz="48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098CBBA-2C6A-462D-B122-91692EDA806A}"/>
              </a:ext>
            </a:extLst>
          </p:cNvPr>
          <p:cNvSpPr txBox="1"/>
          <p:nvPr/>
        </p:nvSpPr>
        <p:spPr>
          <a:xfrm>
            <a:off x="5704243" y="2697699"/>
            <a:ext cx="5866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دانشیار دانشکده مهندسی برق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E72BC4D-FBD5-7ED3-3173-45AB0AA066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786" y="1625598"/>
            <a:ext cx="2998127" cy="3318935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9946405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>
            <a:extLst>
              <a:ext uri="{FF2B5EF4-FFF2-40B4-BE49-F238E27FC236}">
                <a16:creationId xmlns:a16="http://schemas.microsoft.com/office/drawing/2014/main" id="{AEBF8999-FF5C-4CC0-8123-A54301210D06}"/>
              </a:ext>
            </a:extLst>
          </p:cNvPr>
          <p:cNvSpPr txBox="1"/>
          <p:nvPr/>
        </p:nvSpPr>
        <p:spPr>
          <a:xfrm>
            <a:off x="4580878" y="1513008"/>
            <a:ext cx="6990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محمدرضا مراد</a:t>
            </a:r>
            <a:endParaRPr lang="ar-SA" sz="48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098CBBA-2C6A-462D-B122-91692EDA806A}"/>
              </a:ext>
            </a:extLst>
          </p:cNvPr>
          <p:cNvSpPr txBox="1"/>
          <p:nvPr/>
        </p:nvSpPr>
        <p:spPr>
          <a:xfrm>
            <a:off x="5704243" y="2697699"/>
            <a:ext cx="5866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دانشیار دانشکده مهندسی هوافضا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794221-8C8B-4A4F-1459-34563A9680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82" y="1160161"/>
            <a:ext cx="3896414" cy="3938012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4002262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>
            <a:extLst>
              <a:ext uri="{FF2B5EF4-FFF2-40B4-BE49-F238E27FC236}">
                <a16:creationId xmlns:a16="http://schemas.microsoft.com/office/drawing/2014/main" id="{AEBF8999-FF5C-4CC0-8123-A54301210D06}"/>
              </a:ext>
            </a:extLst>
          </p:cNvPr>
          <p:cNvSpPr txBox="1"/>
          <p:nvPr/>
        </p:nvSpPr>
        <p:spPr>
          <a:xfrm>
            <a:off x="4580878" y="1513008"/>
            <a:ext cx="6990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مجتبی باقرزاده</a:t>
            </a:r>
            <a:endParaRPr lang="ar-SA" sz="48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098CBBA-2C6A-462D-B122-91692EDA806A}"/>
              </a:ext>
            </a:extLst>
          </p:cNvPr>
          <p:cNvSpPr txBox="1"/>
          <p:nvPr/>
        </p:nvSpPr>
        <p:spPr>
          <a:xfrm>
            <a:off x="5704243" y="2697699"/>
            <a:ext cx="5866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 دانشکده شیمی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238F09-BF4E-F205-18A7-033395C832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013" y="1928506"/>
            <a:ext cx="3470522" cy="3532494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12217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5D24F51-4787-41F6-BFC8-1E2F0D1CD8C2}"/>
              </a:ext>
            </a:extLst>
          </p:cNvPr>
          <p:cNvSpPr/>
          <p:nvPr/>
        </p:nvSpPr>
        <p:spPr>
          <a:xfrm>
            <a:off x="7241403" y="-2725531"/>
            <a:ext cx="5452756" cy="52434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96940FF-4FB0-40CF-955C-6BF6F16B3034}"/>
              </a:ext>
            </a:extLst>
          </p:cNvPr>
          <p:cNvSpPr/>
          <p:nvPr/>
        </p:nvSpPr>
        <p:spPr>
          <a:xfrm>
            <a:off x="829956" y="2169142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علی اسفندیار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tx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EB0D3A-0396-4085-A4B8-92C566F380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9461BFD-E2A1-44AB-ADF5-6662BA943D5B}"/>
              </a:ext>
            </a:extLst>
          </p:cNvPr>
          <p:cNvSpPr txBox="1"/>
          <p:nvPr/>
        </p:nvSpPr>
        <p:spPr>
          <a:xfrm>
            <a:off x="7418458" y="553904"/>
            <a:ext cx="48605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b="1" dirty="0"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سرآمدان علمی</a:t>
            </a:r>
          </a:p>
          <a:p>
            <a:pPr algn="ctr" rtl="1"/>
            <a:r>
              <a:rPr lang="fa-IR" sz="3200" b="1" dirty="0"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سال 1402</a:t>
            </a:r>
            <a:endParaRPr lang="en-US" sz="3200" b="1" dirty="0"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2A1B8D5-BA19-4AF5-AB0C-FB4C8F6B9EA2}"/>
              </a:ext>
            </a:extLst>
          </p:cNvPr>
          <p:cNvSpPr/>
          <p:nvPr/>
        </p:nvSpPr>
        <p:spPr>
          <a:xfrm>
            <a:off x="829956" y="3111364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مهدی کارگریان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9583A6C-E85E-406E-8545-4F5AEDA5DDE2}"/>
              </a:ext>
            </a:extLst>
          </p:cNvPr>
          <p:cNvSpPr/>
          <p:nvPr/>
        </p:nvSpPr>
        <p:spPr>
          <a:xfrm>
            <a:off x="4124207" y="4995808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دکترشهربانو رحمان ستایش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22D342E-A1C5-4E88-8DE0-737B5A5B8939}"/>
              </a:ext>
            </a:extLst>
          </p:cNvPr>
          <p:cNvSpPr/>
          <p:nvPr/>
        </p:nvSpPr>
        <p:spPr>
          <a:xfrm>
            <a:off x="829956" y="4995808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علیرضا مشفق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E9B5D94-868E-4FE9-9164-F37000560267}"/>
              </a:ext>
            </a:extLst>
          </p:cNvPr>
          <p:cNvSpPr/>
          <p:nvPr/>
        </p:nvSpPr>
        <p:spPr>
          <a:xfrm>
            <a:off x="4124207" y="2169142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دکترنعیمه ناصری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7FDF308B-2FE8-4384-BE02-06B0BD506840}"/>
              </a:ext>
            </a:extLst>
          </p:cNvPr>
          <p:cNvSpPr/>
          <p:nvPr/>
        </p:nvSpPr>
        <p:spPr>
          <a:xfrm>
            <a:off x="7418458" y="4995808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</a:t>
            </a:r>
            <a:r>
              <a:rPr lang="fa-IR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سعید </a:t>
            </a:r>
            <a:r>
              <a:rPr lang="fa-IR" sz="2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شاهرخیان</a:t>
            </a:r>
            <a:endParaRPr lang="ar-SA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DABBD414-3079-4FA2-9A39-E2AF7055B4EC}"/>
              </a:ext>
            </a:extLst>
          </p:cNvPr>
          <p:cNvSpPr/>
          <p:nvPr/>
        </p:nvSpPr>
        <p:spPr>
          <a:xfrm>
            <a:off x="7412505" y="3108960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علی قاضی زاده</a:t>
            </a:r>
            <a:endParaRPr lang="en-ID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AA067BF-2892-49B6-B0DE-B04875E8CB30}"/>
              </a:ext>
            </a:extLst>
          </p:cNvPr>
          <p:cNvSpPr/>
          <p:nvPr/>
        </p:nvSpPr>
        <p:spPr>
          <a:xfrm>
            <a:off x="4124207" y="3111364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علی پور جوادی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0159EC02-9FD2-49D2-A0B2-B3FDD2FC3ACF}"/>
              </a:ext>
            </a:extLst>
          </p:cNvPr>
          <p:cNvSpPr/>
          <p:nvPr/>
        </p:nvSpPr>
        <p:spPr>
          <a:xfrm>
            <a:off x="4124207" y="4053586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محمدرضا اجتهادی 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43AD163D-8D93-479A-81DF-90D97C147CCA}"/>
              </a:ext>
            </a:extLst>
          </p:cNvPr>
          <p:cNvSpPr/>
          <p:nvPr/>
        </p:nvSpPr>
        <p:spPr>
          <a:xfrm>
            <a:off x="829956" y="4053586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نیما تقوی نیا</a:t>
            </a:r>
          </a:p>
        </p:txBody>
      </p:sp>
      <p:pic>
        <p:nvPicPr>
          <p:cNvPr id="51" name="Picture Placeholder 21">
            <a:extLst>
              <a:ext uri="{FF2B5EF4-FFF2-40B4-BE49-F238E27FC236}">
                <a16:creationId xmlns:a16="http://schemas.microsoft.com/office/drawing/2014/main" id="{282939CE-1B89-4155-8C5B-F13824E97C4B}"/>
              </a:ext>
            </a:extLst>
          </p:cNvPr>
          <p:cNvPicPr>
            <a:picLocks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355" y="2079779"/>
            <a:ext cx="822960" cy="822960"/>
          </a:xfrm>
          <a:prstGeom prst="ellipse">
            <a:avLst/>
          </a:prstGeom>
        </p:spPr>
      </p:pic>
      <p:pic>
        <p:nvPicPr>
          <p:cNvPr id="52" name="Picture Placeholder 21">
            <a:extLst>
              <a:ext uri="{FF2B5EF4-FFF2-40B4-BE49-F238E27FC236}">
                <a16:creationId xmlns:a16="http://schemas.microsoft.com/office/drawing/2014/main" id="{09C8A87A-5BBB-49EC-8C2B-DC882AE3EA97}"/>
              </a:ext>
            </a:extLst>
          </p:cNvPr>
          <p:cNvPicPr>
            <a:picLocks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355" y="3021482"/>
            <a:ext cx="822960" cy="822960"/>
          </a:xfrm>
          <a:prstGeom prst="ellipse">
            <a:avLst/>
          </a:prstGeom>
        </p:spPr>
      </p:pic>
      <p:pic>
        <p:nvPicPr>
          <p:cNvPr id="53" name="Picture Placeholder 21">
            <a:extLst>
              <a:ext uri="{FF2B5EF4-FFF2-40B4-BE49-F238E27FC236}">
                <a16:creationId xmlns:a16="http://schemas.microsoft.com/office/drawing/2014/main" id="{1A6A3EE2-4509-46D8-8775-99ED611B601A}"/>
              </a:ext>
            </a:extLst>
          </p:cNvPr>
          <p:cNvPicPr>
            <a:picLocks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355" y="3963185"/>
            <a:ext cx="822960" cy="822960"/>
          </a:xfrm>
          <a:prstGeom prst="ellipse">
            <a:avLst/>
          </a:prstGeom>
        </p:spPr>
      </p:pic>
      <p:pic>
        <p:nvPicPr>
          <p:cNvPr id="54" name="Picture Placeholder 21">
            <a:extLst>
              <a:ext uri="{FF2B5EF4-FFF2-40B4-BE49-F238E27FC236}">
                <a16:creationId xmlns:a16="http://schemas.microsoft.com/office/drawing/2014/main" id="{1D763BAB-0A1C-46F3-A022-B2C57AAA4F59}"/>
              </a:ext>
            </a:extLst>
          </p:cNvPr>
          <p:cNvPicPr>
            <a:picLocks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355" y="4904888"/>
            <a:ext cx="822960" cy="822960"/>
          </a:xfrm>
          <a:prstGeom prst="ellipse">
            <a:avLst/>
          </a:prstGeom>
        </p:spPr>
      </p:pic>
      <p:pic>
        <p:nvPicPr>
          <p:cNvPr id="58" name="Picture Placeholder 21">
            <a:extLst>
              <a:ext uri="{FF2B5EF4-FFF2-40B4-BE49-F238E27FC236}">
                <a16:creationId xmlns:a16="http://schemas.microsoft.com/office/drawing/2014/main" id="{C2F26DC3-73A5-4F57-B159-6B9861B41EEC}"/>
              </a:ext>
            </a:extLst>
          </p:cNvPr>
          <p:cNvPicPr>
            <a:picLocks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4759" y="3963185"/>
            <a:ext cx="822960" cy="822960"/>
          </a:xfrm>
          <a:prstGeom prst="ellipse">
            <a:avLst/>
          </a:prstGeom>
        </p:spPr>
      </p:pic>
      <p:pic>
        <p:nvPicPr>
          <p:cNvPr id="62" name="Picture Placeholder 21">
            <a:extLst>
              <a:ext uri="{FF2B5EF4-FFF2-40B4-BE49-F238E27FC236}">
                <a16:creationId xmlns:a16="http://schemas.microsoft.com/office/drawing/2014/main" id="{7ED362FD-E995-4745-8B66-77FF1C711CB3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39" b="11039"/>
          <a:stretch/>
        </p:blipFill>
        <p:spPr>
          <a:xfrm>
            <a:off x="7300538" y="4904888"/>
            <a:ext cx="822960" cy="822960"/>
          </a:xfrm>
          <a:prstGeom prst="ellipse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525C4D8-0AE8-418C-8309-A0E93FDB4604}"/>
              </a:ext>
            </a:extLst>
          </p:cNvPr>
          <p:cNvSpPr/>
          <p:nvPr/>
        </p:nvSpPr>
        <p:spPr>
          <a:xfrm>
            <a:off x="7412505" y="4053586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</a:t>
            </a:r>
            <a:r>
              <a:rPr lang="fa-IR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امید اخوان</a:t>
            </a:r>
            <a:endParaRPr lang="ar-SA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41" name="Picture Placeholder 21">
            <a:extLst>
              <a:ext uri="{FF2B5EF4-FFF2-40B4-BE49-F238E27FC236}">
                <a16:creationId xmlns:a16="http://schemas.microsoft.com/office/drawing/2014/main" id="{380A7874-360C-4752-A1F5-2A7373CA1524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94585" y="3963704"/>
            <a:ext cx="822960" cy="822960"/>
          </a:xfrm>
          <a:prstGeom prst="ellipse">
            <a:avLst/>
          </a:prstGeom>
        </p:spPr>
      </p:pic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9108E57-28CC-48F7-A8DD-13DC49CBD793}"/>
              </a:ext>
            </a:extLst>
          </p:cNvPr>
          <p:cNvSpPr/>
          <p:nvPr/>
        </p:nvSpPr>
        <p:spPr>
          <a:xfrm>
            <a:off x="829956" y="1226920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عبدالرضا </a:t>
            </a:r>
            <a:r>
              <a:rPr lang="fa-IR" sz="2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سیم‌چی</a:t>
            </a:r>
            <a:endParaRPr lang="fa-IR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B7EE22E7-280E-4D99-9DF7-21BB46D1D4C2}"/>
              </a:ext>
            </a:extLst>
          </p:cNvPr>
          <p:cNvSpPr/>
          <p:nvPr/>
        </p:nvSpPr>
        <p:spPr>
          <a:xfrm>
            <a:off x="4078487" y="1226920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</a:t>
            </a:r>
            <a:r>
              <a:rPr lang="fa-IR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محمدرضا </a:t>
            </a:r>
            <a:r>
              <a:rPr lang="fa-IR" sz="2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هرمزی‌نژاد</a:t>
            </a:r>
            <a:endParaRPr lang="ar-SA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64" name="Picture Placeholder 21">
            <a:extLst>
              <a:ext uri="{FF2B5EF4-FFF2-40B4-BE49-F238E27FC236}">
                <a16:creationId xmlns:a16="http://schemas.microsoft.com/office/drawing/2014/main" id="{EDF51247-D233-443C-8564-7D55300B902A}"/>
              </a:ext>
            </a:extLst>
          </p:cNvPr>
          <p:cNvPicPr>
            <a:picLocks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>
          <a:xfrm>
            <a:off x="528355" y="1138076"/>
            <a:ext cx="822960" cy="822960"/>
          </a:xfrm>
          <a:prstGeom prst="ellipse">
            <a:avLst/>
          </a:prstGeom>
        </p:spPr>
      </p:pic>
      <p:pic>
        <p:nvPicPr>
          <p:cNvPr id="65" name="Picture Placeholder 21">
            <a:extLst>
              <a:ext uri="{FF2B5EF4-FFF2-40B4-BE49-F238E27FC236}">
                <a16:creationId xmlns:a16="http://schemas.microsoft.com/office/drawing/2014/main" id="{8FBCB626-7142-4FC8-8CB3-89B0DAB912ED}"/>
              </a:ext>
            </a:extLst>
          </p:cNvPr>
          <p:cNvPicPr>
            <a:picLocks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/>
        </p:blipFill>
        <p:spPr>
          <a:xfrm>
            <a:off x="3899039" y="1138076"/>
            <a:ext cx="822960" cy="822960"/>
          </a:xfrm>
          <a:prstGeom prst="ellipse">
            <a:avLst/>
          </a:prstGeom>
        </p:spPr>
      </p:pic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3FD6A08E-904B-4210-A908-53D9FCCEDC02}"/>
              </a:ext>
            </a:extLst>
          </p:cNvPr>
          <p:cNvSpPr/>
          <p:nvPr/>
        </p:nvSpPr>
        <p:spPr>
          <a:xfrm>
            <a:off x="829956" y="5937511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هادی پرستار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3EF486D5-12C5-462D-BA36-48BA2598F65F}"/>
              </a:ext>
            </a:extLst>
          </p:cNvPr>
          <p:cNvSpPr/>
          <p:nvPr/>
        </p:nvSpPr>
        <p:spPr>
          <a:xfrm>
            <a:off x="4124207" y="5931422"/>
            <a:ext cx="2990930" cy="6400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</a:t>
            </a:r>
            <a:r>
              <a:rPr lang="fa-IR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سید ابوالحسن واعظی</a:t>
            </a:r>
            <a:endParaRPr lang="ar-SA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69" name="Picture Placeholder 21">
            <a:extLst>
              <a:ext uri="{FF2B5EF4-FFF2-40B4-BE49-F238E27FC236}">
                <a16:creationId xmlns:a16="http://schemas.microsoft.com/office/drawing/2014/main" id="{FD23FDB5-B461-418A-B0E5-A78064194CEE}"/>
              </a:ext>
            </a:extLst>
          </p:cNvPr>
          <p:cNvPicPr>
            <a:picLocks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4759" y="5857588"/>
            <a:ext cx="822960" cy="822960"/>
          </a:xfrm>
          <a:prstGeom prst="ellipse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0052B4-5076-58C1-B309-37109EA6DD9A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039" y="2034870"/>
            <a:ext cx="822960" cy="967448"/>
          </a:xfrm>
          <a:prstGeom prst="flowChartConnector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822E67-8450-E307-2153-254490A38A20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606" y="3056322"/>
            <a:ext cx="901113" cy="901113"/>
          </a:xfrm>
          <a:prstGeom prst="flowChartConnector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3088AF-E398-D7AC-9CE4-C7D2910B9ABC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403" y="3002318"/>
            <a:ext cx="901113" cy="901113"/>
          </a:xfrm>
          <a:prstGeom prst="flowChartConnector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3BB52E-85C8-0161-1E28-8785CA2ECAE4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655" y="4852531"/>
            <a:ext cx="894207" cy="894207"/>
          </a:xfrm>
          <a:prstGeom prst="flowChartConnector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DF6AEA-0A2E-73CA-309A-5DC230FC7446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01" y="5790028"/>
            <a:ext cx="922867" cy="922867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69440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5D24F51-4787-41F6-BFC8-1E2F0D1CD8C2}"/>
              </a:ext>
            </a:extLst>
          </p:cNvPr>
          <p:cNvSpPr/>
          <p:nvPr/>
        </p:nvSpPr>
        <p:spPr>
          <a:xfrm>
            <a:off x="5791200" y="-1628809"/>
            <a:ext cx="7514866" cy="75148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0262666-B7AB-4A33-A0AB-91DDB03FB942}"/>
              </a:ext>
            </a:extLst>
          </p:cNvPr>
          <p:cNvSpPr txBox="1"/>
          <p:nvPr/>
        </p:nvSpPr>
        <p:spPr>
          <a:xfrm>
            <a:off x="6924583" y="2001078"/>
            <a:ext cx="50642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srgbClr val="0B486B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فناور برگزیده دانشگاه در سال 1402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B486B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695DCC5-026B-4A64-BBE6-44969E25B3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5" b="97813" l="1533" r="992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786" y="1056802"/>
            <a:ext cx="3813990" cy="467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712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>
            <a:extLst>
              <a:ext uri="{FF2B5EF4-FFF2-40B4-BE49-F238E27FC236}">
                <a16:creationId xmlns:a16="http://schemas.microsoft.com/office/drawing/2014/main" id="{AEBF8999-FF5C-4CC0-8123-A54301210D06}"/>
              </a:ext>
            </a:extLst>
          </p:cNvPr>
          <p:cNvSpPr txBox="1"/>
          <p:nvPr/>
        </p:nvSpPr>
        <p:spPr>
          <a:xfrm>
            <a:off x="4580878" y="1513007"/>
            <a:ext cx="6990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دکترسیاوش بیات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098CBBA-2C6A-462D-B122-91692EDA806A}"/>
              </a:ext>
            </a:extLst>
          </p:cNvPr>
          <p:cNvSpPr txBox="1"/>
          <p:nvPr/>
        </p:nvSpPr>
        <p:spPr>
          <a:xfrm>
            <a:off x="5704243" y="2697699"/>
            <a:ext cx="5866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استادیار دانشکده مهندسی برق</a:t>
            </a:r>
            <a:endParaRPr lang="ar-SA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63C120-295D-A473-F613-184A91D6E0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876" y="1212521"/>
            <a:ext cx="3825766" cy="3947991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1635649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775BC11B-6B87-4B5C-B953-92788FAC8732}"/>
              </a:ext>
            </a:extLst>
          </p:cNvPr>
          <p:cNvSpPr/>
          <p:nvPr/>
        </p:nvSpPr>
        <p:spPr>
          <a:xfrm>
            <a:off x="381982" y="350696"/>
            <a:ext cx="1614086" cy="16140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96F0FA6-1ABE-4F00-B942-68B8384CEF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51" y="446565"/>
            <a:ext cx="1422348" cy="14223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C4DED6-DE4D-4B9F-8BAB-0F785CDDB3EF}"/>
              </a:ext>
            </a:extLst>
          </p:cNvPr>
          <p:cNvSpPr txBox="1"/>
          <p:nvPr/>
        </p:nvSpPr>
        <p:spPr>
          <a:xfrm>
            <a:off x="1189025" y="3044487"/>
            <a:ext cx="9882360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برگزیدگان در حوزه چاپ و نشر کتاب</a:t>
            </a:r>
            <a:endParaRPr lang="ar-SA" sz="55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  <a:p>
            <a:pPr algn="ctr" rtl="1"/>
            <a:endParaRPr lang="ar-SA" sz="48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161973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5D24F51-4787-41F6-BFC8-1E2F0D1CD8C2}"/>
              </a:ext>
            </a:extLst>
          </p:cNvPr>
          <p:cNvSpPr/>
          <p:nvPr/>
        </p:nvSpPr>
        <p:spPr>
          <a:xfrm>
            <a:off x="7241403" y="-2725531"/>
            <a:ext cx="5452756" cy="52434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EB0D3A-0396-4085-A4B8-92C566F380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9461BFD-E2A1-44AB-ADF5-6662BA943D5B}"/>
              </a:ext>
            </a:extLst>
          </p:cNvPr>
          <p:cNvSpPr txBox="1"/>
          <p:nvPr/>
        </p:nvSpPr>
        <p:spPr>
          <a:xfrm>
            <a:off x="7418458" y="553904"/>
            <a:ext cx="4860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200" b="1" i="0" u="none" strike="noStrike" kern="1200" cap="none" spc="0" normalizeH="0" baseline="0" noProof="0" dirty="0">
                <a:ln>
                  <a:noFill/>
                </a:ln>
                <a:solidFill>
                  <a:srgbClr val="0B486B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مولف برگزیده کتاب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B486B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525C4D8-0AE8-418C-8309-A0E93FDB4604}"/>
              </a:ext>
            </a:extLst>
          </p:cNvPr>
          <p:cNvSpPr/>
          <p:nvPr/>
        </p:nvSpPr>
        <p:spPr>
          <a:xfrm>
            <a:off x="5254979" y="3522258"/>
            <a:ext cx="6733822" cy="1491725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شهریار کابلی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 دانشکده مهندسی برق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0D73DA-5581-AFCB-9914-1004C840FC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925" y="3252649"/>
            <a:ext cx="2030942" cy="2030942"/>
          </a:xfrm>
          <a:prstGeom prst="flowChartConnector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6DF323-3D15-8148-2B7E-3427B90674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301" y="1512749"/>
            <a:ext cx="2864974" cy="434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4206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5D24F51-4787-41F6-BFC8-1E2F0D1CD8C2}"/>
              </a:ext>
            </a:extLst>
          </p:cNvPr>
          <p:cNvSpPr/>
          <p:nvPr/>
        </p:nvSpPr>
        <p:spPr>
          <a:xfrm>
            <a:off x="7241403" y="-2725531"/>
            <a:ext cx="5452756" cy="52434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EB0D3A-0396-4085-A4B8-92C566F380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9461BFD-E2A1-44AB-ADF5-6662BA943D5B}"/>
              </a:ext>
            </a:extLst>
          </p:cNvPr>
          <p:cNvSpPr txBox="1"/>
          <p:nvPr/>
        </p:nvSpPr>
        <p:spPr>
          <a:xfrm>
            <a:off x="7418458" y="553904"/>
            <a:ext cx="4860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200" b="1" i="0" u="none" strike="noStrike" kern="1200" cap="none" spc="0" normalizeH="0" baseline="0" noProof="0" dirty="0">
                <a:ln>
                  <a:noFill/>
                </a:ln>
                <a:solidFill>
                  <a:srgbClr val="0B486B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مولف برگزیده کتاب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B486B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525C4D8-0AE8-418C-8309-A0E93FDB4604}"/>
              </a:ext>
            </a:extLst>
          </p:cNvPr>
          <p:cNvSpPr/>
          <p:nvPr/>
        </p:nvSpPr>
        <p:spPr>
          <a:xfrm>
            <a:off x="5213122" y="3594262"/>
            <a:ext cx="6733822" cy="1491725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همایون استکانچی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 دانشکده مهندسی عمران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41D1FF-FE53-1E6F-E852-57F1D58E4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467" y="3369733"/>
            <a:ext cx="1811866" cy="1997740"/>
          </a:xfrm>
          <a:prstGeom prst="flowChartConnector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895038-1DF1-EC4A-44CC-9A8F977A1A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99" y="1539251"/>
            <a:ext cx="2836333" cy="421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529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5D24F51-4787-41F6-BFC8-1E2F0D1CD8C2}"/>
              </a:ext>
            </a:extLst>
          </p:cNvPr>
          <p:cNvSpPr/>
          <p:nvPr/>
        </p:nvSpPr>
        <p:spPr>
          <a:xfrm>
            <a:off x="7241403" y="-2725531"/>
            <a:ext cx="5452756" cy="52434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EB0D3A-0396-4085-A4B8-92C566F380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9461BFD-E2A1-44AB-ADF5-6662BA943D5B}"/>
              </a:ext>
            </a:extLst>
          </p:cNvPr>
          <p:cNvSpPr txBox="1"/>
          <p:nvPr/>
        </p:nvSpPr>
        <p:spPr>
          <a:xfrm>
            <a:off x="7418458" y="553904"/>
            <a:ext cx="4860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600" b="1" i="0" u="none" strike="noStrike" kern="1200" cap="none" spc="0" normalizeH="0" baseline="0" noProof="0" dirty="0">
                <a:ln>
                  <a:noFill/>
                </a:ln>
                <a:solidFill>
                  <a:srgbClr val="0B486B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مولف برگزیده کتاب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B486B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525C4D8-0AE8-418C-8309-A0E93FDB4604}"/>
              </a:ext>
            </a:extLst>
          </p:cNvPr>
          <p:cNvSpPr/>
          <p:nvPr/>
        </p:nvSpPr>
        <p:spPr>
          <a:xfrm>
            <a:off x="5254979" y="3135256"/>
            <a:ext cx="6733822" cy="1491725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نظام الدین مهدوی امیری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 دانشکده علوم ریاضی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7182DA-ADCF-5A2A-D868-C688CD290F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252" y="2938382"/>
            <a:ext cx="1905000" cy="2228426"/>
          </a:xfrm>
          <a:prstGeom prst="flowChartConnector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85783D-5532-1488-1928-CDF7654D79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75" y="1200235"/>
            <a:ext cx="3055750" cy="430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3536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5D24F51-4787-41F6-BFC8-1E2F0D1CD8C2}"/>
              </a:ext>
            </a:extLst>
          </p:cNvPr>
          <p:cNvSpPr/>
          <p:nvPr/>
        </p:nvSpPr>
        <p:spPr>
          <a:xfrm>
            <a:off x="7241403" y="-2725531"/>
            <a:ext cx="5452756" cy="52434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EB0D3A-0396-4085-A4B8-92C566F380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9461BFD-E2A1-44AB-ADF5-6662BA943D5B}"/>
              </a:ext>
            </a:extLst>
          </p:cNvPr>
          <p:cNvSpPr txBox="1"/>
          <p:nvPr/>
        </p:nvSpPr>
        <p:spPr>
          <a:xfrm>
            <a:off x="7418458" y="553904"/>
            <a:ext cx="4860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200" b="1" i="0" u="none" strike="noStrike" kern="1200" cap="none" spc="0" normalizeH="0" baseline="0" noProof="0" dirty="0">
                <a:ln>
                  <a:noFill/>
                </a:ln>
                <a:solidFill>
                  <a:srgbClr val="0B486B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مولف برگزیده کتاب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B486B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525C4D8-0AE8-418C-8309-A0E93FDB4604}"/>
              </a:ext>
            </a:extLst>
          </p:cNvPr>
          <p:cNvSpPr/>
          <p:nvPr/>
        </p:nvSpPr>
        <p:spPr>
          <a:xfrm>
            <a:off x="5213122" y="3613857"/>
            <a:ext cx="6733822" cy="1491725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مجید رفیعی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8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دانشیار دانشکده مهندسی صنایع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DE0C40-EF1D-BBD0-6BAB-D2607CCC362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100" y="3266948"/>
            <a:ext cx="1985299" cy="2185542"/>
          </a:xfrm>
          <a:prstGeom prst="flowChartConnector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C8E2A8-3FBC-3AEA-BB78-1DF9A224CB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70" y="1395911"/>
            <a:ext cx="3127746" cy="443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269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5D24F51-4787-41F6-BFC8-1E2F0D1CD8C2}"/>
              </a:ext>
            </a:extLst>
          </p:cNvPr>
          <p:cNvSpPr/>
          <p:nvPr/>
        </p:nvSpPr>
        <p:spPr>
          <a:xfrm>
            <a:off x="7241403" y="-2725531"/>
            <a:ext cx="5452756" cy="52434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EB0D3A-0396-4085-A4B8-92C566F380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9461BFD-E2A1-44AB-ADF5-6662BA943D5B}"/>
              </a:ext>
            </a:extLst>
          </p:cNvPr>
          <p:cNvSpPr txBox="1"/>
          <p:nvPr/>
        </p:nvSpPr>
        <p:spPr>
          <a:xfrm>
            <a:off x="7418458" y="553904"/>
            <a:ext cx="4860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مولف </a:t>
            </a:r>
            <a:r>
              <a:rPr lang="fa-IR" sz="3600" b="1" dirty="0" smtClean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کتاب</a:t>
            </a:r>
            <a:endParaRPr lang="en-US" sz="3600" b="1" dirty="0" smtClean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  <a:p>
            <a:pPr algn="ctr" rtl="1"/>
            <a:r>
              <a:rPr lang="fa-IR" sz="3600" b="1" dirty="0" smtClean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fa-IR" sz="3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شایسته تقدیر</a:t>
            </a:r>
            <a:endParaRPr lang="en-US" sz="36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98EA8CC-0E1B-4A0F-99CD-855058EDF9AF}"/>
              </a:ext>
            </a:extLst>
          </p:cNvPr>
          <p:cNvSpPr/>
          <p:nvPr/>
        </p:nvSpPr>
        <p:spPr>
          <a:xfrm>
            <a:off x="5255850" y="3316231"/>
            <a:ext cx="6691094" cy="1408496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علی پاک</a:t>
            </a:r>
          </a:p>
          <a:p>
            <a:pPr algn="r"/>
            <a:r>
              <a:rPr lang="fa-IR" sz="28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 دانشکده مهندسی عمران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1BBA96-DD16-4E28-B334-614162BB1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720" y="3039871"/>
            <a:ext cx="1671213" cy="2023195"/>
          </a:xfrm>
          <a:prstGeom prst="flowChartConnector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F5039A-3701-9CB8-602B-34A302A199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313" y="1845733"/>
            <a:ext cx="3097313" cy="423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7913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5D24F51-4787-41F6-BFC8-1E2F0D1CD8C2}"/>
              </a:ext>
            </a:extLst>
          </p:cNvPr>
          <p:cNvSpPr/>
          <p:nvPr/>
        </p:nvSpPr>
        <p:spPr>
          <a:xfrm>
            <a:off x="7241403" y="-2725531"/>
            <a:ext cx="5452756" cy="52434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EB0D3A-0396-4085-A4B8-92C566F380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9461BFD-E2A1-44AB-ADF5-6662BA943D5B}"/>
              </a:ext>
            </a:extLst>
          </p:cNvPr>
          <p:cNvSpPr txBox="1"/>
          <p:nvPr/>
        </p:nvSpPr>
        <p:spPr>
          <a:xfrm>
            <a:off x="7418458" y="553904"/>
            <a:ext cx="4860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مولف </a:t>
            </a:r>
            <a:r>
              <a:rPr lang="fa-IR" sz="3600" b="1" dirty="0" smtClean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کتاب</a:t>
            </a:r>
            <a:endParaRPr lang="en-US" sz="3600" b="1" dirty="0" smtClean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  <a:p>
            <a:pPr algn="ctr" rtl="1"/>
            <a:r>
              <a:rPr lang="fa-IR" sz="3600" b="1" dirty="0" smtClean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fa-IR" sz="3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شایسته تقدیر</a:t>
            </a:r>
            <a:endParaRPr lang="en-US" sz="36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525C4D8-0AE8-418C-8309-A0E93FDB4604}"/>
              </a:ext>
            </a:extLst>
          </p:cNvPr>
          <p:cNvSpPr/>
          <p:nvPr/>
        </p:nvSpPr>
        <p:spPr>
          <a:xfrm>
            <a:off x="5288846" y="2668168"/>
            <a:ext cx="6733822" cy="127546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بیژن فرهانیه</a:t>
            </a:r>
          </a:p>
          <a:p>
            <a:pPr algn="r"/>
            <a:r>
              <a:rPr lang="fa-IR" sz="2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 دانشکده مهندسی مکانیک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28F590E-88E2-F567-F41F-4C0B82E5E6BC}"/>
              </a:ext>
            </a:extLst>
          </p:cNvPr>
          <p:cNvSpPr/>
          <p:nvPr/>
        </p:nvSpPr>
        <p:spPr>
          <a:xfrm>
            <a:off x="5288846" y="4421597"/>
            <a:ext cx="6733822" cy="127546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حسین افشین</a:t>
            </a:r>
          </a:p>
          <a:p>
            <a:pPr algn="r"/>
            <a:r>
              <a:rPr lang="fa-IR" sz="2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 دانشکده مهندسی مکانیک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EF1B5-CD6B-9E29-E660-424A1A774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722" y="1827284"/>
            <a:ext cx="2658380" cy="39534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1DBEC5-8E93-5679-D4D2-9ED6E6145A8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023" y="2371881"/>
            <a:ext cx="1407309" cy="1868035"/>
          </a:xfrm>
          <a:prstGeom prst="flowChartConnector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5023" y="4300876"/>
            <a:ext cx="1784989" cy="178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6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775BC11B-6B87-4B5C-B953-92788FAC8732}"/>
              </a:ext>
            </a:extLst>
          </p:cNvPr>
          <p:cNvSpPr/>
          <p:nvPr/>
        </p:nvSpPr>
        <p:spPr>
          <a:xfrm>
            <a:off x="381982" y="350696"/>
            <a:ext cx="1614086" cy="16140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96F0FA6-1ABE-4F00-B942-68B8384CEF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51" y="446565"/>
            <a:ext cx="1422348" cy="14223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0E1496-C6CF-404F-8ED9-F7FF32964798}"/>
              </a:ext>
            </a:extLst>
          </p:cNvPr>
          <p:cNvSpPr txBox="1"/>
          <p:nvPr/>
        </p:nvSpPr>
        <p:spPr>
          <a:xfrm>
            <a:off x="1900199" y="2705725"/>
            <a:ext cx="83487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6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فعالین</a:t>
            </a:r>
            <a:r>
              <a:rPr lang="ar-SA" sz="6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برگزیده در</a:t>
            </a:r>
            <a:r>
              <a:rPr lang="fa-IR" sz="6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حوزه </a:t>
            </a:r>
          </a:p>
          <a:p>
            <a:pPr algn="ctr" rtl="1"/>
            <a:r>
              <a:rPr lang="fa-IR" sz="6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روابط </a:t>
            </a:r>
            <a:r>
              <a:rPr lang="ar-SA" sz="6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بین</a:t>
            </a:r>
            <a:r>
              <a:rPr lang="fa-IR" sz="6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ar-SA" sz="6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الملل</a:t>
            </a:r>
            <a:endParaRPr lang="en-US" sz="6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659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5D24F51-4787-41F6-BFC8-1E2F0D1CD8C2}"/>
              </a:ext>
            </a:extLst>
          </p:cNvPr>
          <p:cNvSpPr/>
          <p:nvPr/>
        </p:nvSpPr>
        <p:spPr>
          <a:xfrm>
            <a:off x="5791200" y="-1628809"/>
            <a:ext cx="7514866" cy="75148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0262666-B7AB-4A33-A0AB-91DDB03FB942}"/>
              </a:ext>
            </a:extLst>
          </p:cNvPr>
          <p:cNvSpPr txBox="1"/>
          <p:nvPr/>
        </p:nvSpPr>
        <p:spPr>
          <a:xfrm>
            <a:off x="6924583" y="2001078"/>
            <a:ext cx="50642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srgbClr val="0B486B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برگزیده برتر کشوری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B486B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695DCC5-026B-4A64-BBE6-44969E25B3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5" b="97813" l="1533" r="992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786" y="1056802"/>
            <a:ext cx="3813990" cy="467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959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2D43E0D8-A95B-4807-87E9-EDC940A8FA84}"/>
              </a:ext>
            </a:extLst>
          </p:cNvPr>
          <p:cNvSpPr/>
          <p:nvPr/>
        </p:nvSpPr>
        <p:spPr>
          <a:xfrm>
            <a:off x="7837714" y="2673729"/>
            <a:ext cx="6129960" cy="6129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4438806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F8D080-B9DD-4C5D-8DF6-91F4286E55A3}"/>
              </a:ext>
            </a:extLst>
          </p:cNvPr>
          <p:cNvSpPr/>
          <p:nvPr/>
        </p:nvSpPr>
        <p:spPr>
          <a:xfrm>
            <a:off x="-2367195" y="-6037284"/>
            <a:ext cx="10015204" cy="100152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FE555F7C-1E22-4F17-8FFA-71AF98C475E3}"/>
              </a:ext>
            </a:extLst>
          </p:cNvPr>
          <p:cNvSpPr/>
          <p:nvPr/>
        </p:nvSpPr>
        <p:spPr>
          <a:xfrm>
            <a:off x="10500528" y="221812"/>
            <a:ext cx="1494064" cy="1494064"/>
          </a:xfrm>
          <a:prstGeom prst="donut">
            <a:avLst>
              <a:gd name="adj" fmla="val 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43" y="339827"/>
            <a:ext cx="1258034" cy="12580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4410768"/>
            <a:ext cx="5033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رامین روشن دل</a:t>
            </a:r>
            <a:endParaRPr lang="en-US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2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5404894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5474173"/>
            <a:ext cx="5033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 دانشکده مهندسی انرژی</a:t>
            </a:r>
            <a:endParaRPr lang="en-US" sz="2800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6B0EC5-35BA-46A9-997D-32A513589045}"/>
              </a:ext>
            </a:extLst>
          </p:cNvPr>
          <p:cNvSpPr txBox="1"/>
          <p:nvPr/>
        </p:nvSpPr>
        <p:spPr>
          <a:xfrm>
            <a:off x="260830" y="736502"/>
            <a:ext cx="67258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فعال </a:t>
            </a:r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برگزیده در جذب گرنت ها و حوزه جوائز بین المللی</a:t>
            </a:r>
            <a:endParaRPr lang="en-US" sz="4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2A87A1-B88E-5F4E-8AE6-086E945C3F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433" y="1876390"/>
            <a:ext cx="2976858" cy="3597783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3431809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2D43E0D8-A95B-4807-87E9-EDC940A8FA84}"/>
              </a:ext>
            </a:extLst>
          </p:cNvPr>
          <p:cNvSpPr/>
          <p:nvPr/>
        </p:nvSpPr>
        <p:spPr>
          <a:xfrm>
            <a:off x="7837714" y="2673729"/>
            <a:ext cx="6129960" cy="6129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4438806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F8D080-B9DD-4C5D-8DF6-91F4286E55A3}"/>
              </a:ext>
            </a:extLst>
          </p:cNvPr>
          <p:cNvSpPr/>
          <p:nvPr/>
        </p:nvSpPr>
        <p:spPr>
          <a:xfrm>
            <a:off x="-2367195" y="-6037284"/>
            <a:ext cx="10015204" cy="100152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FE555F7C-1E22-4F17-8FFA-71AF98C475E3}"/>
              </a:ext>
            </a:extLst>
          </p:cNvPr>
          <p:cNvSpPr/>
          <p:nvPr/>
        </p:nvSpPr>
        <p:spPr>
          <a:xfrm>
            <a:off x="10500528" y="221812"/>
            <a:ext cx="1494064" cy="1494064"/>
          </a:xfrm>
          <a:prstGeom prst="donut">
            <a:avLst>
              <a:gd name="adj" fmla="val 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38101" y="1080364"/>
            <a:ext cx="65518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فعال</a:t>
            </a:r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برگزیده در</a:t>
            </a:r>
            <a:endParaRPr lang="fa-IR" sz="4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  <a:p>
            <a:pPr algn="ctr" rtl="1"/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چاپ مقالات و کتب</a:t>
            </a:r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بین</a:t>
            </a:r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الملل</a:t>
            </a:r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ی</a:t>
            </a:r>
            <a:endParaRPr lang="en-US" sz="4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43" y="339827"/>
            <a:ext cx="1258034" cy="12580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7" y="4377164"/>
            <a:ext cx="50336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4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معین معینی اقطاعی</a:t>
            </a:r>
            <a:endParaRPr lang="en-US" sz="44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2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5404894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5474173"/>
            <a:ext cx="5033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دانشیار دانشکده مهندسی انرژی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0CCAF2-C1E0-F39A-A9C5-CF021DC14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9228" y="1833891"/>
            <a:ext cx="3626716" cy="370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89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2D43E0D8-A95B-4807-87E9-EDC940A8FA84}"/>
              </a:ext>
            </a:extLst>
          </p:cNvPr>
          <p:cNvSpPr/>
          <p:nvPr/>
        </p:nvSpPr>
        <p:spPr>
          <a:xfrm>
            <a:off x="7837714" y="2673729"/>
            <a:ext cx="6129960" cy="6129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4438806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F8D080-B9DD-4C5D-8DF6-91F4286E55A3}"/>
              </a:ext>
            </a:extLst>
          </p:cNvPr>
          <p:cNvSpPr/>
          <p:nvPr/>
        </p:nvSpPr>
        <p:spPr>
          <a:xfrm>
            <a:off x="-2367195" y="-6037284"/>
            <a:ext cx="10015204" cy="100152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FE555F7C-1E22-4F17-8FFA-71AF98C475E3}"/>
              </a:ext>
            </a:extLst>
          </p:cNvPr>
          <p:cNvSpPr/>
          <p:nvPr/>
        </p:nvSpPr>
        <p:spPr>
          <a:xfrm>
            <a:off x="10500528" y="221812"/>
            <a:ext cx="1494064" cy="1494064"/>
          </a:xfrm>
          <a:prstGeom prst="donut">
            <a:avLst>
              <a:gd name="adj" fmla="val 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43" y="339827"/>
            <a:ext cx="1258034" cy="12580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4410768"/>
            <a:ext cx="5033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مجتبی باقرزاده</a:t>
            </a:r>
            <a:endParaRPr lang="en-US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2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5404894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5474173"/>
            <a:ext cx="5033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 دانشکده شیمی</a:t>
            </a:r>
            <a:endParaRPr lang="en-US" sz="2800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6B0EC5-35BA-46A9-997D-32A513589045}"/>
              </a:ext>
            </a:extLst>
          </p:cNvPr>
          <p:cNvSpPr txBox="1"/>
          <p:nvPr/>
        </p:nvSpPr>
        <p:spPr>
          <a:xfrm>
            <a:off x="204921" y="742823"/>
            <a:ext cx="67170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فعال </a:t>
            </a:r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برگزیده در حوزه جذب و هدایت دانشجویان بین الملل</a:t>
            </a:r>
            <a:endParaRPr lang="en-US" sz="4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233E7A-BEC7-6DDB-8C92-3A5265D47D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800" y="2151565"/>
            <a:ext cx="3497474" cy="3559928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69073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2D43E0D8-A95B-4807-87E9-EDC940A8FA84}"/>
              </a:ext>
            </a:extLst>
          </p:cNvPr>
          <p:cNvSpPr/>
          <p:nvPr/>
        </p:nvSpPr>
        <p:spPr>
          <a:xfrm>
            <a:off x="7837714" y="2673729"/>
            <a:ext cx="6129960" cy="6129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4438806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F8D080-B9DD-4C5D-8DF6-91F4286E55A3}"/>
              </a:ext>
            </a:extLst>
          </p:cNvPr>
          <p:cNvSpPr/>
          <p:nvPr/>
        </p:nvSpPr>
        <p:spPr>
          <a:xfrm>
            <a:off x="-2367195" y="-6037284"/>
            <a:ext cx="10015204" cy="100152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FE555F7C-1E22-4F17-8FFA-71AF98C475E3}"/>
              </a:ext>
            </a:extLst>
          </p:cNvPr>
          <p:cNvSpPr/>
          <p:nvPr/>
        </p:nvSpPr>
        <p:spPr>
          <a:xfrm>
            <a:off x="10500528" y="221812"/>
            <a:ext cx="1494064" cy="1494064"/>
          </a:xfrm>
          <a:prstGeom prst="donut">
            <a:avLst>
              <a:gd name="adj" fmla="val 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43" y="339827"/>
            <a:ext cx="1258034" cy="12580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4410768"/>
            <a:ext cx="5033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جعفر حبیبی</a:t>
            </a:r>
            <a:endParaRPr lang="en-US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2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5404894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5474173"/>
            <a:ext cx="5033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دانشیار دانشکده مهندسی کامپیوتر</a:t>
            </a:r>
            <a:endParaRPr lang="en-US" sz="2800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6B0EC5-35BA-46A9-997D-32A513589045}"/>
              </a:ext>
            </a:extLst>
          </p:cNvPr>
          <p:cNvSpPr txBox="1"/>
          <p:nvPr/>
        </p:nvSpPr>
        <p:spPr>
          <a:xfrm>
            <a:off x="0" y="874586"/>
            <a:ext cx="67101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فعال </a:t>
            </a:r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برگزیده در برگزاری رویدادها</a:t>
            </a:r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ی </a:t>
            </a:r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بین المللی</a:t>
            </a:r>
            <a:endParaRPr lang="en-US" sz="4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A616F6-B42A-0968-0ABE-12C6CA914F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883" y="2093071"/>
            <a:ext cx="3412646" cy="3642712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70349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2D43E0D8-A95B-4807-87E9-EDC940A8FA84}"/>
              </a:ext>
            </a:extLst>
          </p:cNvPr>
          <p:cNvSpPr/>
          <p:nvPr/>
        </p:nvSpPr>
        <p:spPr>
          <a:xfrm>
            <a:off x="7837714" y="2673729"/>
            <a:ext cx="6129960" cy="6129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4438806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F8D080-B9DD-4C5D-8DF6-91F4286E55A3}"/>
              </a:ext>
            </a:extLst>
          </p:cNvPr>
          <p:cNvSpPr/>
          <p:nvPr/>
        </p:nvSpPr>
        <p:spPr>
          <a:xfrm>
            <a:off x="-2367195" y="-6037284"/>
            <a:ext cx="10015204" cy="100152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FE555F7C-1E22-4F17-8FFA-71AF98C475E3}"/>
              </a:ext>
            </a:extLst>
          </p:cNvPr>
          <p:cNvSpPr/>
          <p:nvPr/>
        </p:nvSpPr>
        <p:spPr>
          <a:xfrm>
            <a:off x="10500528" y="221812"/>
            <a:ext cx="1494064" cy="1494064"/>
          </a:xfrm>
          <a:prstGeom prst="donut">
            <a:avLst>
              <a:gd name="adj" fmla="val 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43" y="339827"/>
            <a:ext cx="1258034" cy="12580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4410768"/>
            <a:ext cx="5033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شیمی</a:t>
            </a:r>
            <a:endParaRPr lang="en-US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2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863601" y="5404894"/>
            <a:ext cx="6108700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415046" y="5404894"/>
            <a:ext cx="7209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0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ریاست دانشکده: دکتر سعید شاهرخیان</a:t>
            </a:r>
            <a:endParaRPr lang="en-US" sz="40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6B0EC5-35BA-46A9-997D-32A513589045}"/>
              </a:ext>
            </a:extLst>
          </p:cNvPr>
          <p:cNvSpPr txBox="1"/>
          <p:nvPr/>
        </p:nvSpPr>
        <p:spPr>
          <a:xfrm>
            <a:off x="174958" y="814981"/>
            <a:ext cx="67469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برگزیده در حوزه ارتقا رتبه </a:t>
            </a:r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موضوعی در نظام های رتبه بندی</a:t>
            </a:r>
            <a:endParaRPr lang="en-US" sz="4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56ADD7-B932-6090-4049-644BA1E1ED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626" y="1884101"/>
            <a:ext cx="3880790" cy="3222334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42422456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2D43E0D8-A95B-4807-87E9-EDC940A8FA84}"/>
              </a:ext>
            </a:extLst>
          </p:cNvPr>
          <p:cNvSpPr/>
          <p:nvPr/>
        </p:nvSpPr>
        <p:spPr>
          <a:xfrm>
            <a:off x="7837714" y="2673729"/>
            <a:ext cx="6129960" cy="6129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4438806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F8D080-B9DD-4C5D-8DF6-91F4286E55A3}"/>
              </a:ext>
            </a:extLst>
          </p:cNvPr>
          <p:cNvSpPr/>
          <p:nvPr/>
        </p:nvSpPr>
        <p:spPr>
          <a:xfrm>
            <a:off x="-2367195" y="-6037284"/>
            <a:ext cx="10015204" cy="100152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FE555F7C-1E22-4F17-8FFA-71AF98C475E3}"/>
              </a:ext>
            </a:extLst>
          </p:cNvPr>
          <p:cNvSpPr/>
          <p:nvPr/>
        </p:nvSpPr>
        <p:spPr>
          <a:xfrm>
            <a:off x="10500528" y="221812"/>
            <a:ext cx="1494064" cy="1494064"/>
          </a:xfrm>
          <a:prstGeom prst="donut">
            <a:avLst>
              <a:gd name="adj" fmla="val 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43" y="339827"/>
            <a:ext cx="1258034" cy="12580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4410768"/>
            <a:ext cx="5033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0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مهندسی کامپیوتر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EFECC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2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863601" y="5404894"/>
            <a:ext cx="6108700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313021" y="5404894"/>
            <a:ext cx="7209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0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ریاست دانشکده: دکتر حمید ضرابی‌زاده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EFECC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6B0EC5-35BA-46A9-997D-32A513589045}"/>
              </a:ext>
            </a:extLst>
          </p:cNvPr>
          <p:cNvSpPr txBox="1"/>
          <p:nvPr/>
        </p:nvSpPr>
        <p:spPr>
          <a:xfrm>
            <a:off x="174958" y="814981"/>
            <a:ext cx="67469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برگزیده در حوزه ارتقا رتبه </a:t>
            </a:r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موضوعی در نظام های رتبه بندی</a:t>
            </a:r>
            <a:endParaRPr lang="en-US" sz="4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09651C-5249-514B-38A5-FD94E809E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012" y="2199736"/>
            <a:ext cx="4242707" cy="3205158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3361705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775BC11B-6B87-4B5C-B953-92788FAC8732}"/>
              </a:ext>
            </a:extLst>
          </p:cNvPr>
          <p:cNvSpPr/>
          <p:nvPr/>
        </p:nvSpPr>
        <p:spPr>
          <a:xfrm>
            <a:off x="381982" y="350696"/>
            <a:ext cx="1614086" cy="16140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96F0FA6-1ABE-4F00-B942-68B8384CEF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51" y="446565"/>
            <a:ext cx="1422348" cy="14223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C4DED6-DE4D-4B9F-8BAB-0F785CDDB3EF}"/>
              </a:ext>
            </a:extLst>
          </p:cNvPr>
          <p:cNvSpPr txBox="1"/>
          <p:nvPr/>
        </p:nvSpPr>
        <p:spPr>
          <a:xfrm>
            <a:off x="1679557" y="2853987"/>
            <a:ext cx="83391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شرکای استراتژیک </a:t>
            </a:r>
            <a:r>
              <a:rPr lang="fa-IR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برگزیده دانشگاه در سال 1402</a:t>
            </a:r>
            <a:endParaRPr lang="ar-SA" sz="48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  <a:p>
            <a:pPr algn="ctr" rtl="1"/>
            <a:endParaRPr lang="ar-SA" sz="48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599162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EB0D3A-0396-4085-A4B8-92C566F380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98EA8CC-0E1B-4A0F-99CD-855058EDF9AF}"/>
              </a:ext>
            </a:extLst>
          </p:cNvPr>
          <p:cNvSpPr/>
          <p:nvPr/>
        </p:nvSpPr>
        <p:spPr>
          <a:xfrm>
            <a:off x="1845733" y="2517876"/>
            <a:ext cx="8555567" cy="202124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sz="3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شرکت مهندسی و ساخت موتور و تجهیزات هوایی ایرانیان</a:t>
            </a:r>
          </a:p>
          <a:p>
            <a:pPr algn="r"/>
            <a:r>
              <a:rPr lang="fa-IR" sz="3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حسین پورفرزانه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A8B12C-DB52-345E-30AE-3B5613F13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58" y="2364329"/>
            <a:ext cx="2495550" cy="232833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52039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EB0D3A-0396-4085-A4B8-92C566F380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98EA8CC-0E1B-4A0F-99CD-855058EDF9AF}"/>
              </a:ext>
            </a:extLst>
          </p:cNvPr>
          <p:cNvSpPr/>
          <p:nvPr/>
        </p:nvSpPr>
        <p:spPr>
          <a:xfrm>
            <a:off x="2845304" y="2517876"/>
            <a:ext cx="7555996" cy="202124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fa-IR" sz="32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شرکت اندیشه نگار پارس</a:t>
            </a:r>
          </a:p>
          <a:p>
            <a:pPr lvl="0" algn="r">
              <a:defRPr/>
            </a:pPr>
            <a:r>
              <a:rPr lang="fa-IR" sz="32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مهندس علی سروری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908B6B-B5BA-13B3-67B9-D39C2A5E35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540" y="2425920"/>
            <a:ext cx="3777602" cy="220515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8365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775BC11B-6B87-4B5C-B953-92788FAC8732}"/>
              </a:ext>
            </a:extLst>
          </p:cNvPr>
          <p:cNvSpPr/>
          <p:nvPr/>
        </p:nvSpPr>
        <p:spPr>
          <a:xfrm>
            <a:off x="381982" y="350696"/>
            <a:ext cx="1614086" cy="16140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96F0FA6-1ABE-4F00-B942-68B8384CEF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51" y="446565"/>
            <a:ext cx="1422348" cy="142234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16E8503-5B19-4A3A-8E6F-B36161EBDBE4}"/>
              </a:ext>
            </a:extLst>
          </p:cNvPr>
          <p:cNvSpPr txBox="1"/>
          <p:nvPr/>
        </p:nvSpPr>
        <p:spPr>
          <a:xfrm>
            <a:off x="1996068" y="2579638"/>
            <a:ext cx="813853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5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</a:t>
            </a:r>
            <a:r>
              <a:rPr lang="fa-IR" sz="5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ان</a:t>
            </a:r>
            <a:r>
              <a:rPr lang="ar-SA" sz="5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برگزیده</a:t>
            </a:r>
            <a:r>
              <a:rPr lang="fa-IR" sz="5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ar-SA" sz="5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دانشگاه</a:t>
            </a:r>
            <a:endParaRPr lang="fa-IR" sz="55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  <a:p>
            <a:pPr algn="ctr" rtl="1"/>
            <a:r>
              <a:rPr lang="ar-SA" sz="5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در حوزه</a:t>
            </a:r>
            <a:r>
              <a:rPr lang="fa-IR" sz="5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ar-SA" sz="5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ارتباط با صنعت</a:t>
            </a:r>
          </a:p>
        </p:txBody>
      </p:sp>
    </p:spTree>
    <p:extLst>
      <p:ext uri="{BB962C8B-B14F-4D97-AF65-F5344CB8AC3E}">
        <p14:creationId xmlns:p14="http://schemas.microsoft.com/office/powerpoint/2010/main" val="347069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برگزیده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برتر کشور</a:t>
            </a:r>
            <a:r>
              <a:rPr kumimoji="0" lang="fa-IR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ی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3759201" y="2213394"/>
            <a:ext cx="74280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800" b="1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دکترسیدحمیدرضا مداح حسینی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srgbClr val="EFECC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518161"/>
            <a:ext cx="55487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3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برتر در شاخه فنی _ مهندسی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C06AC3-1011-C7A9-C6AE-B12535726E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66" y="1587062"/>
            <a:ext cx="3312207" cy="3186249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418081206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3426AB3-1FCE-AECE-F88F-25632AFAC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7970" y="3158174"/>
            <a:ext cx="6127011" cy="6127011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467726" y="4466113"/>
            <a:ext cx="4931554" cy="7694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F8D080-B9DD-4C5D-8DF6-91F4286E55A3}"/>
              </a:ext>
            </a:extLst>
          </p:cNvPr>
          <p:cNvSpPr/>
          <p:nvPr/>
        </p:nvSpPr>
        <p:spPr>
          <a:xfrm>
            <a:off x="-2367195" y="-6037284"/>
            <a:ext cx="10015204" cy="100152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FE555F7C-1E22-4F17-8FFA-71AF98C475E3}"/>
              </a:ext>
            </a:extLst>
          </p:cNvPr>
          <p:cNvSpPr/>
          <p:nvPr/>
        </p:nvSpPr>
        <p:spPr>
          <a:xfrm>
            <a:off x="10500528" y="221812"/>
            <a:ext cx="1494064" cy="1494064"/>
          </a:xfrm>
          <a:prstGeom prst="donut">
            <a:avLst>
              <a:gd name="adj" fmla="val 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43" y="339827"/>
            <a:ext cx="1258034" cy="12580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16687" y="4488943"/>
            <a:ext cx="50336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4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دکترمحمد بازارگان</a:t>
            </a:r>
            <a:endParaRPr lang="en-US" sz="44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2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467725" y="5404894"/>
            <a:ext cx="4931555" cy="59249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422694" y="5474173"/>
            <a:ext cx="7178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استادیار</a:t>
            </a:r>
            <a:r>
              <a:rPr lang="fa-IR" sz="28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fa-IR" sz="28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مهندسی شیمی و نفت</a:t>
            </a:r>
            <a:endParaRPr lang="en-US" sz="28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E932C7-132A-4CE4-BE20-C471391D718D}"/>
              </a:ext>
            </a:extLst>
          </p:cNvPr>
          <p:cNvSpPr txBox="1"/>
          <p:nvPr/>
        </p:nvSpPr>
        <p:spPr>
          <a:xfrm>
            <a:off x="-30554" y="836629"/>
            <a:ext cx="69813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پژوهشگرجوان برگزیده دانشگاه در حوزه</a:t>
            </a:r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ارتباط با صنعت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6AE2A1-92F7-DC51-1505-3CD034BC33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970" y="1977811"/>
            <a:ext cx="3459590" cy="3496362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71021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FF26D694-C6E7-BF36-2926-537DDAF96837}"/>
              </a:ext>
            </a:extLst>
          </p:cNvPr>
          <p:cNvSpPr/>
          <p:nvPr/>
        </p:nvSpPr>
        <p:spPr>
          <a:xfrm>
            <a:off x="7837714" y="2673729"/>
            <a:ext cx="6129960" cy="6129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2" y="4280215"/>
            <a:ext cx="4414199" cy="95534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F8D080-B9DD-4C5D-8DF6-91F4286E55A3}"/>
              </a:ext>
            </a:extLst>
          </p:cNvPr>
          <p:cNvSpPr/>
          <p:nvPr/>
        </p:nvSpPr>
        <p:spPr>
          <a:xfrm>
            <a:off x="-2367195" y="-6037284"/>
            <a:ext cx="10015204" cy="100152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FE555F7C-1E22-4F17-8FFA-71AF98C475E3}"/>
              </a:ext>
            </a:extLst>
          </p:cNvPr>
          <p:cNvSpPr/>
          <p:nvPr/>
        </p:nvSpPr>
        <p:spPr>
          <a:xfrm>
            <a:off x="10500528" y="221812"/>
            <a:ext cx="1494064" cy="1494064"/>
          </a:xfrm>
          <a:prstGeom prst="donut">
            <a:avLst>
              <a:gd name="adj" fmla="val 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43" y="339827"/>
            <a:ext cx="1258034" cy="12580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16688" y="4341326"/>
            <a:ext cx="50336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4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دکترمسعود طالبیان</a:t>
            </a:r>
            <a:endParaRPr lang="en-US" sz="44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2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5404894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5474173"/>
            <a:ext cx="5033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دانشیار دانشکده مدیریت و اقتصاد </a:t>
            </a:r>
            <a:endParaRPr lang="en-US" sz="28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E932C7-132A-4CE4-BE20-C471391D718D}"/>
              </a:ext>
            </a:extLst>
          </p:cNvPr>
          <p:cNvSpPr txBox="1"/>
          <p:nvPr/>
        </p:nvSpPr>
        <p:spPr>
          <a:xfrm>
            <a:off x="415046" y="742773"/>
            <a:ext cx="62584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برگزیده دانشگاه در حوزه ارتباط با صنعت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6CAC5A-D57E-AEC3-81CD-793ED93D58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536" y="2021615"/>
            <a:ext cx="3859298" cy="3975778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46616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7AC87978-BDC5-5EF2-2C86-BA437A79A0E1}"/>
              </a:ext>
            </a:extLst>
          </p:cNvPr>
          <p:cNvSpPr/>
          <p:nvPr/>
        </p:nvSpPr>
        <p:spPr>
          <a:xfrm>
            <a:off x="7837714" y="2673729"/>
            <a:ext cx="6129960" cy="6129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4280215"/>
            <a:ext cx="4414200" cy="95534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F8D080-B9DD-4C5D-8DF6-91F4286E55A3}"/>
              </a:ext>
            </a:extLst>
          </p:cNvPr>
          <p:cNvSpPr/>
          <p:nvPr/>
        </p:nvSpPr>
        <p:spPr>
          <a:xfrm>
            <a:off x="-2367195" y="-6037284"/>
            <a:ext cx="10015204" cy="100152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FE555F7C-1E22-4F17-8FFA-71AF98C475E3}"/>
              </a:ext>
            </a:extLst>
          </p:cNvPr>
          <p:cNvSpPr/>
          <p:nvPr/>
        </p:nvSpPr>
        <p:spPr>
          <a:xfrm>
            <a:off x="10500528" y="221812"/>
            <a:ext cx="1494064" cy="1494064"/>
          </a:xfrm>
          <a:prstGeom prst="donut">
            <a:avLst>
              <a:gd name="adj" fmla="val 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43" y="339827"/>
            <a:ext cx="1258034" cy="12580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16688" y="4341326"/>
            <a:ext cx="50336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4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دکترحسین افشین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EFECC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2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5404894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5474173"/>
            <a:ext cx="5033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 دانشکده مهندسی مکانیک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E932C7-132A-4CE4-BE20-C471391D718D}"/>
              </a:ext>
            </a:extLst>
          </p:cNvPr>
          <p:cNvSpPr txBox="1"/>
          <p:nvPr/>
        </p:nvSpPr>
        <p:spPr>
          <a:xfrm>
            <a:off x="415046" y="742773"/>
            <a:ext cx="62584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برگزیده دانشگاه در حوزه ارتباط با صنعت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3A434A-3BB6-2FC2-5DB7-9B17288855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683" y="1784372"/>
            <a:ext cx="3881251" cy="3881251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8179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2" y="4280215"/>
            <a:ext cx="4414199" cy="92151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F8D080-B9DD-4C5D-8DF6-91F4286E55A3}"/>
              </a:ext>
            </a:extLst>
          </p:cNvPr>
          <p:cNvSpPr/>
          <p:nvPr/>
        </p:nvSpPr>
        <p:spPr>
          <a:xfrm>
            <a:off x="-2367195" y="-6037284"/>
            <a:ext cx="10015204" cy="100152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FE555F7C-1E22-4F17-8FFA-71AF98C475E3}"/>
              </a:ext>
            </a:extLst>
          </p:cNvPr>
          <p:cNvSpPr/>
          <p:nvPr/>
        </p:nvSpPr>
        <p:spPr>
          <a:xfrm>
            <a:off x="10500528" y="221812"/>
            <a:ext cx="1494064" cy="1494064"/>
          </a:xfrm>
          <a:prstGeom prst="donut">
            <a:avLst>
              <a:gd name="adj" fmla="val 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43" y="339827"/>
            <a:ext cx="1258034" cy="12580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16688" y="4341326"/>
            <a:ext cx="50336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4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شاهرخ قائم مقامی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EFECC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2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5404894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5474173"/>
            <a:ext cx="50336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 دانشکده مهندسی برق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FECC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E932C7-132A-4CE4-BE20-C471391D718D}"/>
              </a:ext>
            </a:extLst>
          </p:cNvPr>
          <p:cNvSpPr txBox="1"/>
          <p:nvPr/>
        </p:nvSpPr>
        <p:spPr>
          <a:xfrm>
            <a:off x="415046" y="742773"/>
            <a:ext cx="62584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پیشکسوت ارتباط با صنعت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DED4C4B-AC07-43C2-DACB-FB77B3174D28}"/>
              </a:ext>
            </a:extLst>
          </p:cNvPr>
          <p:cNvSpPr/>
          <p:nvPr/>
        </p:nvSpPr>
        <p:spPr>
          <a:xfrm>
            <a:off x="7837714" y="2673729"/>
            <a:ext cx="6129960" cy="6129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538615-AB01-9F48-C5F8-AD90F9E577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491" y="1719622"/>
            <a:ext cx="3571037" cy="3754551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426497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775BC11B-6B87-4B5C-B953-92788FAC8732}"/>
              </a:ext>
            </a:extLst>
          </p:cNvPr>
          <p:cNvSpPr/>
          <p:nvPr/>
        </p:nvSpPr>
        <p:spPr>
          <a:xfrm>
            <a:off x="381982" y="350696"/>
            <a:ext cx="1614086" cy="16140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96F0FA6-1ABE-4F00-B942-68B8384CEF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51" y="446565"/>
            <a:ext cx="1422348" cy="142234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16E8503-5B19-4A3A-8E6F-B36161EBDBE4}"/>
              </a:ext>
            </a:extLst>
          </p:cNvPr>
          <p:cNvSpPr txBox="1"/>
          <p:nvPr/>
        </p:nvSpPr>
        <p:spPr>
          <a:xfrm>
            <a:off x="719092" y="2597055"/>
            <a:ext cx="106265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مر</a:t>
            </a:r>
            <a:r>
              <a:rPr lang="fa-IR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</a:t>
            </a:r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كز</a:t>
            </a:r>
            <a:r>
              <a:rPr lang="fa-IR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و دفاتر </a:t>
            </a:r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خدمات فناوري برگزیده از نظر حجم</a:t>
            </a:r>
            <a:r>
              <a:rPr lang="en-US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فعاليت</a:t>
            </a:r>
            <a:r>
              <a:rPr lang="fa-IR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‌</a:t>
            </a:r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هاي صنعتي</a:t>
            </a:r>
          </a:p>
        </p:txBody>
      </p:sp>
    </p:spTree>
    <p:extLst>
      <p:ext uri="{BB962C8B-B14F-4D97-AF65-F5344CB8AC3E}">
        <p14:creationId xmlns:p14="http://schemas.microsoft.com/office/powerpoint/2010/main" val="267476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2C713843-FCD6-740C-944D-77808FBCC82F}"/>
              </a:ext>
            </a:extLst>
          </p:cNvPr>
          <p:cNvSpPr/>
          <p:nvPr/>
        </p:nvSpPr>
        <p:spPr>
          <a:xfrm>
            <a:off x="7837714" y="2673729"/>
            <a:ext cx="6129960" cy="6129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4280215"/>
            <a:ext cx="4414200" cy="95534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F8D080-B9DD-4C5D-8DF6-91F4286E55A3}"/>
              </a:ext>
            </a:extLst>
          </p:cNvPr>
          <p:cNvSpPr/>
          <p:nvPr/>
        </p:nvSpPr>
        <p:spPr>
          <a:xfrm>
            <a:off x="-2367195" y="-6037284"/>
            <a:ext cx="10015204" cy="100152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FE555F7C-1E22-4F17-8FFA-71AF98C475E3}"/>
              </a:ext>
            </a:extLst>
          </p:cNvPr>
          <p:cNvSpPr/>
          <p:nvPr/>
        </p:nvSpPr>
        <p:spPr>
          <a:xfrm>
            <a:off x="10500528" y="221812"/>
            <a:ext cx="1494064" cy="1494064"/>
          </a:xfrm>
          <a:prstGeom prst="donut">
            <a:avLst>
              <a:gd name="adj" fmla="val 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43" y="339827"/>
            <a:ext cx="1258034" cy="12580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16688" y="4341326"/>
            <a:ext cx="50336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4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حسین اسدی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EFECC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2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5404894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5474173"/>
            <a:ext cx="5033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مرکز هوش مصنوعی شریف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FECC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E932C7-132A-4CE4-BE20-C471391D718D}"/>
              </a:ext>
            </a:extLst>
          </p:cNvPr>
          <p:cNvSpPr txBox="1"/>
          <p:nvPr/>
        </p:nvSpPr>
        <p:spPr>
          <a:xfrm>
            <a:off x="415046" y="742773"/>
            <a:ext cx="62584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مركز خدمات فناوري برگزیده از نظر حجم فعاليتهاي صنعتي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106EF6-4643-A750-F939-DFF66B2A050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112" y="1715876"/>
            <a:ext cx="4183236" cy="4173924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97708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52AB6798-CBF8-2675-BDB6-4A0572FC5945}"/>
              </a:ext>
            </a:extLst>
          </p:cNvPr>
          <p:cNvSpPr/>
          <p:nvPr/>
        </p:nvSpPr>
        <p:spPr>
          <a:xfrm>
            <a:off x="7837714" y="2673729"/>
            <a:ext cx="6129960" cy="6129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844366" y="4258252"/>
            <a:ext cx="4339087" cy="95534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F8D080-B9DD-4C5D-8DF6-91F4286E55A3}"/>
              </a:ext>
            </a:extLst>
          </p:cNvPr>
          <p:cNvSpPr/>
          <p:nvPr/>
        </p:nvSpPr>
        <p:spPr>
          <a:xfrm>
            <a:off x="-2367195" y="-6037284"/>
            <a:ext cx="10015204" cy="100152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FE555F7C-1E22-4F17-8FFA-71AF98C475E3}"/>
              </a:ext>
            </a:extLst>
          </p:cNvPr>
          <p:cNvSpPr/>
          <p:nvPr/>
        </p:nvSpPr>
        <p:spPr>
          <a:xfrm>
            <a:off x="10500528" y="221812"/>
            <a:ext cx="1494064" cy="1494064"/>
          </a:xfrm>
          <a:prstGeom prst="donut">
            <a:avLst>
              <a:gd name="adj" fmla="val 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43" y="339827"/>
            <a:ext cx="1258034" cy="12580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16688" y="4341326"/>
            <a:ext cx="50336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4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شهریار کابلی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EFECC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2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354347" y="5296666"/>
            <a:ext cx="5319126" cy="95410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114145" y="5470572"/>
            <a:ext cx="5724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دفتر خدمات فناوری الکترونیک، قدرت فشار قوی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FECC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E932C7-132A-4CE4-BE20-C471391D718D}"/>
              </a:ext>
            </a:extLst>
          </p:cNvPr>
          <p:cNvSpPr txBox="1"/>
          <p:nvPr/>
        </p:nvSpPr>
        <p:spPr>
          <a:xfrm>
            <a:off x="415046" y="742773"/>
            <a:ext cx="62584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دفتر خدمات فناوری برگزیده از نظر حجم فعالیت‌های صنعتی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01FA87-2AB3-68C7-EB6E-29C728A7E5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327" y="1913461"/>
            <a:ext cx="3575789" cy="3575789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91065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775BC11B-6B87-4B5C-B953-92788FAC8732}"/>
              </a:ext>
            </a:extLst>
          </p:cNvPr>
          <p:cNvSpPr/>
          <p:nvPr/>
        </p:nvSpPr>
        <p:spPr>
          <a:xfrm>
            <a:off x="381982" y="350696"/>
            <a:ext cx="1614086" cy="16140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96F0FA6-1ABE-4F00-B942-68B8384CEF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51" y="446565"/>
            <a:ext cx="1422348" cy="14223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C4DED6-DE4D-4B9F-8BAB-0F785CDDB3EF}"/>
              </a:ext>
            </a:extLst>
          </p:cNvPr>
          <p:cNvSpPr txBox="1"/>
          <p:nvPr/>
        </p:nvSpPr>
        <p:spPr>
          <a:xfrm>
            <a:off x="1135117" y="2621597"/>
            <a:ext cx="99953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5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آزمايشگاه</a:t>
            </a:r>
            <a:r>
              <a:rPr lang="fa-IR" sz="5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های </a:t>
            </a:r>
            <a:r>
              <a:rPr lang="ar-SA" sz="5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برگزیده</a:t>
            </a:r>
            <a:r>
              <a:rPr lang="fa-IR" sz="5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و شایسته تقدیر</a:t>
            </a:r>
            <a:r>
              <a:rPr lang="ar-SA" sz="5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دانشگاه</a:t>
            </a:r>
            <a:r>
              <a:rPr lang="fa-IR" sz="5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در حوزه ارائه خدمات</a:t>
            </a:r>
            <a:endParaRPr lang="en-US" sz="55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1805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DD43156D-6B4D-996C-018A-2298684A63B0}"/>
              </a:ext>
            </a:extLst>
          </p:cNvPr>
          <p:cNvSpPr/>
          <p:nvPr/>
        </p:nvSpPr>
        <p:spPr>
          <a:xfrm>
            <a:off x="7837714" y="2673729"/>
            <a:ext cx="6129960" cy="6129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4438806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F8D080-B9DD-4C5D-8DF6-91F4286E55A3}"/>
              </a:ext>
            </a:extLst>
          </p:cNvPr>
          <p:cNvSpPr/>
          <p:nvPr/>
        </p:nvSpPr>
        <p:spPr>
          <a:xfrm>
            <a:off x="-2367195" y="-6037284"/>
            <a:ext cx="10015204" cy="100152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FE555F7C-1E22-4F17-8FFA-71AF98C475E3}"/>
              </a:ext>
            </a:extLst>
          </p:cNvPr>
          <p:cNvSpPr/>
          <p:nvPr/>
        </p:nvSpPr>
        <p:spPr>
          <a:xfrm>
            <a:off x="10500528" y="221812"/>
            <a:ext cx="1494064" cy="1494064"/>
          </a:xfrm>
          <a:prstGeom prst="donut">
            <a:avLst>
              <a:gd name="adj" fmla="val 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359224" y="1081804"/>
            <a:ext cx="5966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آزمايشگاه برگزیده دانشگاه</a:t>
            </a:r>
            <a:endParaRPr lang="en-US" sz="4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43" y="339827"/>
            <a:ext cx="1258034" cy="12580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4557162"/>
            <a:ext cx="5033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 smtClean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کارشناسان: </a:t>
            </a:r>
            <a:endParaRPr lang="en-US" sz="24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2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5404894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5474173"/>
            <a:ext cx="5033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 smtClean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کیاالدین شورمستی – محمد نصیریان</a:t>
            </a:r>
            <a:endParaRPr lang="en-US" sz="24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499538" y="1786531"/>
            <a:ext cx="5033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آزمایشگاه مقاومت مصالح </a:t>
            </a:r>
            <a:endParaRPr lang="en-US" sz="2400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359224" y="2303825"/>
            <a:ext cx="5033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 smtClean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به سرپرستی </a:t>
            </a:r>
            <a:r>
              <a:rPr lang="ar-SA" sz="2400" dirty="0" smtClean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</a:t>
            </a:r>
            <a:r>
              <a:rPr lang="ar-SA" sz="2400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محسن اصغری </a:t>
            </a:r>
            <a:endParaRPr lang="en-US" sz="2400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2519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C20EAD-C581-17C7-9C5B-5F1A9EAC1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5264" y="3425202"/>
            <a:ext cx="6127011" cy="6127011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4438806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F8D080-B9DD-4C5D-8DF6-91F4286E55A3}"/>
              </a:ext>
            </a:extLst>
          </p:cNvPr>
          <p:cNvSpPr/>
          <p:nvPr/>
        </p:nvSpPr>
        <p:spPr>
          <a:xfrm>
            <a:off x="-2367195" y="-6037284"/>
            <a:ext cx="10015204" cy="100152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FE555F7C-1E22-4F17-8FFA-71AF98C475E3}"/>
              </a:ext>
            </a:extLst>
          </p:cNvPr>
          <p:cNvSpPr/>
          <p:nvPr/>
        </p:nvSpPr>
        <p:spPr>
          <a:xfrm>
            <a:off x="10500528" y="221812"/>
            <a:ext cx="1494064" cy="1494064"/>
          </a:xfrm>
          <a:prstGeom prst="donut">
            <a:avLst>
              <a:gd name="adj" fmla="val 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370505" y="619225"/>
            <a:ext cx="59663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آزمایشگاه شایسته تقدیر</a:t>
            </a:r>
            <a:endParaRPr lang="fa-IR" sz="4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  <a:p>
            <a:pPr algn="ct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در حوزه</a:t>
            </a:r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ارائه</a:t>
            </a:r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خدمات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43" y="339827"/>
            <a:ext cx="1258034" cy="12580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4467828"/>
            <a:ext cx="5033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 smtClean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کارشناس</a:t>
            </a:r>
            <a:endParaRPr lang="en-US" sz="28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2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5404894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5474173"/>
            <a:ext cx="5033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 smtClean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مرضیه احمدی</a:t>
            </a:r>
            <a:endParaRPr lang="en-US" sz="28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607114" y="1958294"/>
            <a:ext cx="5033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آزمایشگاه </a:t>
            </a:r>
            <a:r>
              <a:rPr lang="en-US" sz="2800" dirty="0" smtClean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ICP</a:t>
            </a:r>
            <a:endParaRPr lang="en-US" sz="2800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482221" y="2461467"/>
            <a:ext cx="5033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 smtClean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به سرپرستی دکتر </a:t>
            </a:r>
            <a:r>
              <a:rPr lang="fa-IR" sz="2800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محمدرضا هرمزی نژاد</a:t>
            </a:r>
            <a:endParaRPr lang="en-US" sz="2800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7981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1193795"/>
            <a:ext cx="5548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برگزیده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برتر کشور</a:t>
            </a:r>
            <a:r>
              <a:rPr kumimoji="0" lang="fa-IR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ی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352586" y="2213394"/>
            <a:ext cx="58346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800" b="1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ایمان غلامپور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srgbClr val="EFECC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518161"/>
            <a:ext cx="55487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300" b="0" i="0" u="none" strike="noStrike" kern="1200" cap="none" spc="0" normalizeH="0" baseline="0" noProof="0" dirty="0">
                <a:ln>
                  <a:noFill/>
                </a:ln>
                <a:solidFill>
                  <a:srgbClr val="EFECC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فناور برتر کشوری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920FF68-191F-8ACB-7735-65A22B32EC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55" y="1397876"/>
            <a:ext cx="3478923" cy="3536096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58634643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775BC11B-6B87-4B5C-B953-92788FAC8732}"/>
              </a:ext>
            </a:extLst>
          </p:cNvPr>
          <p:cNvSpPr/>
          <p:nvPr/>
        </p:nvSpPr>
        <p:spPr>
          <a:xfrm>
            <a:off x="381982" y="350696"/>
            <a:ext cx="1614086" cy="16140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96F0FA6-1ABE-4F00-B942-68B8384CEF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51" y="446565"/>
            <a:ext cx="1422348" cy="142234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16E8503-5B19-4A3A-8E6F-B36161EBDBE4}"/>
              </a:ext>
            </a:extLst>
          </p:cNvPr>
          <p:cNvSpPr txBox="1"/>
          <p:nvPr/>
        </p:nvSpPr>
        <p:spPr>
          <a:xfrm>
            <a:off x="1114426" y="2644170"/>
            <a:ext cx="935355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برگزیدگان در حوزه </a:t>
            </a:r>
          </a:p>
          <a:p>
            <a:pPr algn="ctr" rtl="1"/>
            <a:r>
              <a:rPr lang="fa-IR" sz="5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پارک علم و فناوری دانشگاه</a:t>
            </a:r>
            <a:endParaRPr lang="ar-SA" sz="55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2278640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2D43E0D8-A95B-4807-87E9-EDC940A8FA84}"/>
              </a:ext>
            </a:extLst>
          </p:cNvPr>
          <p:cNvSpPr/>
          <p:nvPr/>
        </p:nvSpPr>
        <p:spPr>
          <a:xfrm>
            <a:off x="7837714" y="2673729"/>
            <a:ext cx="6129960" cy="6129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2686264" y="4340113"/>
            <a:ext cx="2596551" cy="82442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F8D080-B9DD-4C5D-8DF6-91F4286E55A3}"/>
              </a:ext>
            </a:extLst>
          </p:cNvPr>
          <p:cNvSpPr/>
          <p:nvPr/>
        </p:nvSpPr>
        <p:spPr>
          <a:xfrm>
            <a:off x="-2367195" y="-6037284"/>
            <a:ext cx="10015204" cy="100152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FE555F7C-1E22-4F17-8FFA-71AF98C475E3}"/>
              </a:ext>
            </a:extLst>
          </p:cNvPr>
          <p:cNvSpPr/>
          <p:nvPr/>
        </p:nvSpPr>
        <p:spPr>
          <a:xfrm>
            <a:off x="10500528" y="221812"/>
            <a:ext cx="1494064" cy="1494064"/>
          </a:xfrm>
          <a:prstGeom prst="donut">
            <a:avLst>
              <a:gd name="adj" fmla="val 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43" y="339827"/>
            <a:ext cx="1258034" cy="12580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4" y="4429158"/>
            <a:ext cx="5033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6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گلدیکا</a:t>
            </a:r>
            <a:endParaRPr lang="en-US" sz="36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2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5319802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6" y="5402522"/>
            <a:ext cx="5033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مهندس علیرضا عیوضی</a:t>
            </a:r>
            <a:endParaRPr lang="en-US" sz="28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090521-BFFF-40B9-BDD3-2DA28A5A007A}"/>
              </a:ext>
            </a:extLst>
          </p:cNvPr>
          <p:cNvSpPr txBox="1"/>
          <p:nvPr/>
        </p:nvSpPr>
        <p:spPr>
          <a:xfrm>
            <a:off x="415046" y="1023748"/>
            <a:ext cx="62584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تیم برگزیده </a:t>
            </a:r>
            <a:endParaRPr lang="fa-IR" sz="48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  <a:p>
            <a:pPr algn="ctr" rtl="1"/>
            <a:r>
              <a:rPr lang="ar-SA" sz="48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شتابدهنده شریف</a:t>
            </a:r>
          </a:p>
        </p:txBody>
      </p:sp>
    </p:spTree>
    <p:extLst>
      <p:ext uri="{BB962C8B-B14F-4D97-AF65-F5344CB8AC3E}">
        <p14:creationId xmlns:p14="http://schemas.microsoft.com/office/powerpoint/2010/main" val="16906856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2D43E0D8-A95B-4807-87E9-EDC940A8FA84}"/>
              </a:ext>
            </a:extLst>
          </p:cNvPr>
          <p:cNvSpPr/>
          <p:nvPr/>
        </p:nvSpPr>
        <p:spPr>
          <a:xfrm>
            <a:off x="7837714" y="2673729"/>
            <a:ext cx="6129960" cy="6129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516378" y="4007654"/>
            <a:ext cx="4834249" cy="95534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F8D080-B9DD-4C5D-8DF6-91F4286E55A3}"/>
              </a:ext>
            </a:extLst>
          </p:cNvPr>
          <p:cNvSpPr/>
          <p:nvPr/>
        </p:nvSpPr>
        <p:spPr>
          <a:xfrm>
            <a:off x="-2367195" y="-6037284"/>
            <a:ext cx="10015204" cy="100152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FE555F7C-1E22-4F17-8FFA-71AF98C475E3}"/>
              </a:ext>
            </a:extLst>
          </p:cNvPr>
          <p:cNvSpPr/>
          <p:nvPr/>
        </p:nvSpPr>
        <p:spPr>
          <a:xfrm>
            <a:off x="10500528" y="221812"/>
            <a:ext cx="1494064" cy="1494064"/>
          </a:xfrm>
          <a:prstGeom prst="donut">
            <a:avLst>
              <a:gd name="adj" fmla="val 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43" y="339827"/>
            <a:ext cx="1258034" cy="12580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16688" y="4258098"/>
            <a:ext cx="5033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پوشش های نانو ساختار </a:t>
            </a:r>
            <a:endParaRPr lang="en-US" sz="24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C7ABFF-5C32-475B-B717-588B4F3D4B5D}"/>
              </a:ext>
            </a:extLst>
          </p:cNvPr>
          <p:cNvSpPr txBox="1"/>
          <p:nvPr/>
        </p:nvSpPr>
        <p:spPr>
          <a:xfrm>
            <a:off x="521252" y="931046"/>
            <a:ext cx="625842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شرکت برگزیده مستقر در</a:t>
            </a:r>
            <a:r>
              <a:rPr lang="ar-SA" sz="48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پارک علم و فناوری</a:t>
            </a:r>
            <a:endParaRPr lang="fa-IR" sz="48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  <a:p>
            <a:pPr algn="ctr" rtl="1"/>
            <a:r>
              <a:rPr lang="fa-IR" sz="32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(دوره پسا رشد)</a:t>
            </a:r>
            <a:r>
              <a:rPr lang="ar-SA" sz="32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</a:p>
        </p:txBody>
      </p:sp>
      <p:sp>
        <p:nvSpPr>
          <p:cNvPr id="16" name="Rectangle: Rounded Corners 8">
            <a:extLst>
              <a:ext uri="{FF2B5EF4-FFF2-40B4-BE49-F238E27FC236}">
                <a16:creationId xmlns:a16="http://schemas.microsoft.com/office/drawing/2014/main" id="{F49F67BC-C25E-4C23-B6A0-A86D7B27EE0E}"/>
              </a:ext>
            </a:extLst>
          </p:cNvPr>
          <p:cNvSpPr/>
          <p:nvPr/>
        </p:nvSpPr>
        <p:spPr>
          <a:xfrm>
            <a:off x="1516378" y="5213438"/>
            <a:ext cx="4834249" cy="94458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A86D33-B958-4698-B906-D5C9CB400B4A}"/>
              </a:ext>
            </a:extLst>
          </p:cNvPr>
          <p:cNvSpPr txBox="1"/>
          <p:nvPr/>
        </p:nvSpPr>
        <p:spPr>
          <a:xfrm>
            <a:off x="1416688" y="5392006"/>
            <a:ext cx="5033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مهندس سید محمد سعید مهدوی اردکانی</a:t>
            </a:r>
            <a:endParaRPr lang="en-US" sz="28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83594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2D43E0D8-A95B-4807-87E9-EDC940A8FA84}"/>
              </a:ext>
            </a:extLst>
          </p:cNvPr>
          <p:cNvSpPr/>
          <p:nvPr/>
        </p:nvSpPr>
        <p:spPr>
          <a:xfrm>
            <a:off x="7837714" y="2673729"/>
            <a:ext cx="6129960" cy="612996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2" y="4530659"/>
            <a:ext cx="4414199" cy="70489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F8D080-B9DD-4C5D-8DF6-91F4286E55A3}"/>
              </a:ext>
            </a:extLst>
          </p:cNvPr>
          <p:cNvSpPr/>
          <p:nvPr/>
        </p:nvSpPr>
        <p:spPr>
          <a:xfrm>
            <a:off x="-2367195" y="-6037284"/>
            <a:ext cx="10015204" cy="100152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FE555F7C-1E22-4F17-8FFA-71AF98C475E3}"/>
              </a:ext>
            </a:extLst>
          </p:cNvPr>
          <p:cNvSpPr/>
          <p:nvPr/>
        </p:nvSpPr>
        <p:spPr>
          <a:xfrm>
            <a:off x="10500528" y="221812"/>
            <a:ext cx="1494064" cy="1494064"/>
          </a:xfrm>
          <a:prstGeom prst="donut">
            <a:avLst>
              <a:gd name="adj" fmla="val 855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543" y="339827"/>
            <a:ext cx="1258034" cy="12580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22539" y="4652274"/>
            <a:ext cx="5033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بوم نگاران هوشمند امید </a:t>
            </a:r>
            <a:endParaRPr lang="en-US" sz="24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29" name="Rectangle: Rounded Corners 8">
            <a:extLst>
              <a:ext uri="{FF2B5EF4-FFF2-40B4-BE49-F238E27FC236}">
                <a16:creationId xmlns:a16="http://schemas.microsoft.com/office/drawing/2014/main" id="{CCAC3995-5754-417D-ADE4-770B318060C1}"/>
              </a:ext>
            </a:extLst>
          </p:cNvPr>
          <p:cNvSpPr/>
          <p:nvPr/>
        </p:nvSpPr>
        <p:spPr>
          <a:xfrm>
            <a:off x="1777443" y="5319802"/>
            <a:ext cx="4414199" cy="66762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0229F3-B022-41B5-B7E6-D8180880AF48}"/>
              </a:ext>
            </a:extLst>
          </p:cNvPr>
          <p:cNvSpPr txBox="1"/>
          <p:nvPr/>
        </p:nvSpPr>
        <p:spPr>
          <a:xfrm>
            <a:off x="1467724" y="5392006"/>
            <a:ext cx="5033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8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مهندس علیرضا حاجی تبار</a:t>
            </a:r>
            <a:endParaRPr lang="en-US" sz="28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C7ABFF-5C32-475B-B717-588B4F3D4B5D}"/>
              </a:ext>
            </a:extLst>
          </p:cNvPr>
          <p:cNvSpPr txBox="1"/>
          <p:nvPr/>
        </p:nvSpPr>
        <p:spPr>
          <a:xfrm>
            <a:off x="521252" y="1182362"/>
            <a:ext cx="62584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شرکت </a:t>
            </a:r>
            <a:r>
              <a:rPr lang="ar-SA" sz="48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برگزیده</a:t>
            </a:r>
            <a:r>
              <a:rPr lang="fa-IR" sz="48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مرکز رشد دانشگاه</a:t>
            </a:r>
          </a:p>
        </p:txBody>
      </p:sp>
    </p:spTree>
    <p:extLst>
      <p:ext uri="{BB962C8B-B14F-4D97-AF65-F5344CB8AC3E}">
        <p14:creationId xmlns:p14="http://schemas.microsoft.com/office/powerpoint/2010/main" val="337784458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5819898B-6139-44D8-A0C0-38234DDA0BB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0B4D28-8938-488E-9847-8D7922C6582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05A7272-53E6-4177-9D3F-8E0D7CBC3F66}"/>
              </a:ext>
            </a:extLst>
          </p:cNvPr>
          <p:cNvSpPr/>
          <p:nvPr/>
        </p:nvSpPr>
        <p:spPr>
          <a:xfrm>
            <a:off x="4048205" y="737700"/>
            <a:ext cx="4095589" cy="409558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06FF5A-3276-463A-93A6-E49844B97293}"/>
              </a:ext>
            </a:extLst>
          </p:cNvPr>
          <p:cNvSpPr txBox="1"/>
          <p:nvPr/>
        </p:nvSpPr>
        <p:spPr>
          <a:xfrm>
            <a:off x="2183878" y="4929323"/>
            <a:ext cx="7824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54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ممنون از توجه شما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A11EF44-C7A1-4B44-B317-B06D8871324A}"/>
              </a:ext>
            </a:extLst>
          </p:cNvPr>
          <p:cNvSpPr/>
          <p:nvPr/>
        </p:nvSpPr>
        <p:spPr>
          <a:xfrm>
            <a:off x="3961167" y="6031495"/>
            <a:ext cx="4290752" cy="40011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886E3C-0C84-49AA-B1B8-695EDCEDA4BB}"/>
              </a:ext>
            </a:extLst>
          </p:cNvPr>
          <p:cNvSpPr txBox="1"/>
          <p:nvPr/>
        </p:nvSpPr>
        <p:spPr>
          <a:xfrm>
            <a:off x="4085546" y="6077661"/>
            <a:ext cx="40615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4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معاونت پژوهش و فناوری</a:t>
            </a:r>
            <a:endParaRPr lang="en-US" sz="1400" b="1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C1DF61A-9A42-4064-A237-974C6A17D01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166" y="831661"/>
            <a:ext cx="3907665" cy="390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44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5D24F51-4787-41F6-BFC8-1E2F0D1CD8C2}"/>
              </a:ext>
            </a:extLst>
          </p:cNvPr>
          <p:cNvSpPr/>
          <p:nvPr/>
        </p:nvSpPr>
        <p:spPr>
          <a:xfrm>
            <a:off x="5791200" y="-1628809"/>
            <a:ext cx="7514866" cy="75148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243F37D-62BF-4FED-8AEB-30BE57B39530}"/>
              </a:ext>
            </a:extLst>
          </p:cNvPr>
          <p:cNvSpPr/>
          <p:nvPr/>
        </p:nvSpPr>
        <p:spPr>
          <a:xfrm>
            <a:off x="11094593" y="5738917"/>
            <a:ext cx="894208" cy="894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0262666-B7AB-4A33-A0AB-91DDB03FB942}"/>
              </a:ext>
            </a:extLst>
          </p:cNvPr>
          <p:cNvSpPr txBox="1"/>
          <p:nvPr/>
        </p:nvSpPr>
        <p:spPr>
          <a:xfrm>
            <a:off x="6457950" y="1608903"/>
            <a:ext cx="59245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جوان </a:t>
            </a:r>
          </a:p>
          <a:p>
            <a:pPr algn="ctr" rtl="1"/>
            <a:r>
              <a:rPr lang="fa-IR" sz="5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برگزیده دانشگاه</a:t>
            </a:r>
            <a:endParaRPr lang="en-US" sz="54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449" y="5780773"/>
            <a:ext cx="810495" cy="81049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3992B53-43FE-4823-AC38-ABA2E9A96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5" b="97813" l="1533" r="992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786" y="1056802"/>
            <a:ext cx="3813990" cy="467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90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4324856" y="1193795"/>
            <a:ext cx="6862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پژوهشگر جوان برگزیده</a:t>
            </a:r>
            <a:r>
              <a:rPr lang="fa-IR" sz="40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دانشگاه</a:t>
            </a:r>
            <a:endParaRPr lang="ar-SA" sz="4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2213394"/>
            <a:ext cx="5548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دکتر کیوان محمدی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E8AFC4-A7EF-4C04-8A02-FD33572C7AA5}"/>
              </a:ext>
            </a:extLst>
          </p:cNvPr>
          <p:cNvSpPr txBox="1"/>
          <p:nvPr/>
        </p:nvSpPr>
        <p:spPr>
          <a:xfrm>
            <a:off x="5638478" y="3294752"/>
            <a:ext cx="5548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6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استادیار</a:t>
            </a:r>
            <a:r>
              <a:rPr lang="en-US" sz="36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 </a:t>
            </a:r>
            <a:r>
              <a:rPr lang="fa-IR" sz="3600" dirty="0">
                <a:solidFill>
                  <a:schemeClr val="accent6"/>
                </a:solidFill>
                <a:latin typeface="Open Sans" panose="020B0606030504020204" pitchFamily="34" charset="0"/>
                <a:ea typeface="Open Sans" panose="020B0606030504020204" pitchFamily="34" charset="0"/>
                <a:cs typeface="B Zar" panose="00000400000000000000" pitchFamily="2" charset="-78"/>
              </a:rPr>
              <a:t>دانشکده مهندسی مکانیک</a:t>
            </a:r>
            <a:endParaRPr lang="ar-SA" sz="3600" dirty="0">
              <a:solidFill>
                <a:schemeClr val="accent6"/>
              </a:solidFill>
              <a:latin typeface="Open Sans" panose="020B0606030504020204" pitchFamily="34" charset="0"/>
              <a:ea typeface="Open Sans" panose="020B0606030504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86413B-C3C3-47EF-9F0F-6D5FB4836BAA}"/>
              </a:ext>
            </a:extLst>
          </p:cNvPr>
          <p:cNvSpPr/>
          <p:nvPr/>
        </p:nvSpPr>
        <p:spPr>
          <a:xfrm>
            <a:off x="235690" y="5591175"/>
            <a:ext cx="1066059" cy="1057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41" y="5632134"/>
            <a:ext cx="975356" cy="9753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7449BF-A084-7699-7E5A-D0296EED6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397" y="1851634"/>
            <a:ext cx="2954575" cy="3154731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001072308"/>
      </p:ext>
    </p:extLst>
  </p:cSld>
  <p:clrMapOvr>
    <a:masterClrMapping/>
  </p:clrMapOvr>
</p:sld>
</file>

<file path=ppt/theme/theme1.xml><?xml version="1.0" encoding="utf-8"?>
<a:theme xmlns:a="http://schemas.openxmlformats.org/drawingml/2006/main" name="30141-trivia-powerpoint-template">
  <a:themeElements>
    <a:clrScheme name="Slidehelper - 110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0B486B"/>
      </a:accent1>
      <a:accent2>
        <a:srgbClr val="3B8686"/>
      </a:accent2>
      <a:accent3>
        <a:srgbClr val="79BD9A"/>
      </a:accent3>
      <a:accent4>
        <a:srgbClr val="A8DBA8"/>
      </a:accent4>
      <a:accent5>
        <a:srgbClr val="CFF09E"/>
      </a:accent5>
      <a:accent6>
        <a:srgbClr val="EFECCA"/>
      </a:accent6>
      <a:hlink>
        <a:srgbClr val="0B486B"/>
      </a:hlink>
      <a:folHlink>
        <a:srgbClr val="3B868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3892</TotalTime>
  <Words>1196</Words>
  <Application>Microsoft Office PowerPoint</Application>
  <PresentationFormat>Widescreen</PresentationFormat>
  <Paragraphs>386</Paragraphs>
  <Slides>74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2" baseType="lpstr">
      <vt:lpstr>Arial</vt:lpstr>
      <vt:lpstr>B Zar</vt:lpstr>
      <vt:lpstr>Calibri</vt:lpstr>
      <vt:lpstr>Calibri Light</vt:lpstr>
      <vt:lpstr>IranNastaliq</vt:lpstr>
      <vt:lpstr>Open Sans</vt:lpstr>
      <vt:lpstr>Times New Roman</vt:lpstr>
      <vt:lpstr>30141-trivia-powerpoint-template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30141-trivia-powerpoint-template</dc:title>
  <dc:creator>Hesam Seddigh</dc:creator>
  <cp:lastModifiedBy>pc</cp:lastModifiedBy>
  <cp:revision>414</cp:revision>
  <dcterms:created xsi:type="dcterms:W3CDTF">2020-09-06T09:35:44Z</dcterms:created>
  <dcterms:modified xsi:type="dcterms:W3CDTF">2023-12-25T07:52:27Z</dcterms:modified>
</cp:coreProperties>
</file>