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ppt/media/image12.jpg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477" r:id="rId3"/>
    <p:sldId id="475" r:id="rId4"/>
    <p:sldId id="476" r:id="rId5"/>
    <p:sldId id="324" r:id="rId6"/>
    <p:sldId id="325" r:id="rId7"/>
    <p:sldId id="404" r:id="rId8"/>
    <p:sldId id="276" r:id="rId9"/>
    <p:sldId id="458" r:id="rId10"/>
    <p:sldId id="281" r:id="rId11"/>
    <p:sldId id="460" r:id="rId12"/>
    <p:sldId id="459" r:id="rId13"/>
    <p:sldId id="289" r:id="rId14"/>
    <p:sldId id="300" r:id="rId15"/>
    <p:sldId id="290" r:id="rId16"/>
    <p:sldId id="291" r:id="rId17"/>
    <p:sldId id="395" r:id="rId18"/>
    <p:sldId id="292" r:id="rId19"/>
    <p:sldId id="293" r:id="rId20"/>
    <p:sldId id="294" r:id="rId21"/>
    <p:sldId id="296" r:id="rId22"/>
    <p:sldId id="297" r:id="rId23"/>
    <p:sldId id="298" r:id="rId24"/>
    <p:sldId id="299" r:id="rId25"/>
    <p:sldId id="396" r:id="rId26"/>
    <p:sldId id="410" r:id="rId27"/>
    <p:sldId id="314" r:id="rId28"/>
    <p:sldId id="318" r:id="rId29"/>
    <p:sldId id="315" r:id="rId30"/>
    <p:sldId id="316" r:id="rId31"/>
    <p:sldId id="397" r:id="rId32"/>
    <p:sldId id="454" r:id="rId33"/>
    <p:sldId id="455" r:id="rId34"/>
    <p:sldId id="456" r:id="rId35"/>
    <p:sldId id="457" r:id="rId36"/>
    <p:sldId id="416" r:id="rId37"/>
    <p:sldId id="470" r:id="rId38"/>
    <p:sldId id="471" r:id="rId39"/>
    <p:sldId id="472" r:id="rId40"/>
    <p:sldId id="473" r:id="rId41"/>
    <p:sldId id="474" r:id="rId42"/>
    <p:sldId id="422" r:id="rId43"/>
    <p:sldId id="463" r:id="rId44"/>
    <p:sldId id="464" r:id="rId45"/>
    <p:sldId id="430" r:id="rId46"/>
    <p:sldId id="462" r:id="rId47"/>
    <p:sldId id="423" r:id="rId48"/>
    <p:sldId id="431" r:id="rId49"/>
    <p:sldId id="359" r:id="rId50"/>
    <p:sldId id="436" r:id="rId51"/>
    <p:sldId id="286" r:id="rId52"/>
    <p:sldId id="434" r:id="rId53"/>
    <p:sldId id="377" r:id="rId54"/>
    <p:sldId id="440" r:id="rId55"/>
    <p:sldId id="441" r:id="rId56"/>
    <p:sldId id="418" r:id="rId57"/>
    <p:sldId id="419" r:id="rId58"/>
    <p:sldId id="428" r:id="rId59"/>
    <p:sldId id="333" r:id="rId60"/>
    <p:sldId id="332" r:id="rId61"/>
    <p:sldId id="334" r:id="rId62"/>
    <p:sldId id="411" r:id="rId63"/>
    <p:sldId id="466" r:id="rId64"/>
    <p:sldId id="275" r:id="rId65"/>
    <p:sldId id="467" r:id="rId66"/>
    <p:sldId id="468" r:id="rId67"/>
    <p:sldId id="360" r:id="rId68"/>
    <p:sldId id="287" r:id="rId69"/>
    <p:sldId id="385" r:id="rId70"/>
    <p:sldId id="341" r:id="rId71"/>
    <p:sldId id="340" r:id="rId72"/>
    <p:sldId id="338" r:id="rId73"/>
    <p:sldId id="412" r:id="rId74"/>
    <p:sldId id="278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8" autoAdjust="0"/>
    <p:restoredTop sz="89357" autoAdjust="0"/>
  </p:normalViewPr>
  <p:slideViewPr>
    <p:cSldViewPr snapToGrid="0" showGuides="1">
      <p:cViewPr varScale="1">
        <p:scale>
          <a:sx n="89" d="100"/>
          <a:sy n="89" d="100"/>
        </p:scale>
        <p:origin x="24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FF957-B3F6-4F56-B5AF-38E951AE5669}" type="datetimeFigureOut">
              <a:rPr lang="en-US" smtClean="0"/>
              <a:t>12/25/2023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424A-0021-4629-9755-7FD273FE44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5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42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79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8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2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08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20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86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4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08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17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64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027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41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25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53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60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49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33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3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66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85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18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627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64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424A-0021-4629-9755-7FD273FE4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587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907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464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320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1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154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https://www.pexels.com/photo/bee-on-a-plant-2047420/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42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https://www.pexels.com/photo/white-notes-beside-a-pencil-on-brown-wooden-surface-733854/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71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5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39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7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https://www.pexels.com/photo/adult-displeased-businesswoman-with-papers-in-light-modern-office-3808822/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6424A-0021-4629-9755-7FD273FE44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5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BE6A4-EBC9-42B9-BC13-47ED4F3402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0932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D57B597-F22E-4042-AFE5-07DA4BF5F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1317625"/>
            <a:ext cx="3844925" cy="387508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850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9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BAA133F-92E3-4BAC-BB02-3BAED878EA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8303" y="1380218"/>
            <a:ext cx="3303587" cy="4673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8242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-power-point-templates.com/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EE70B-8B44-4473-A049-E22D0FCA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19287-8120-40A4-A10D-E6997E438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8284F-64A1-49CA-BDD2-1CC936294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FAAF-BE8E-4EF0-8A88-CCDC3F755EA4}" type="datetimeFigureOut">
              <a:rPr lang="en-US" smtClean="0"/>
              <a:t>12/25/2023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492B-3CB7-4598-99DF-9A8D67BD4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1AB1B-DA9C-4284-92BE-78BA93A0E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71AA-4F2E-4952-BDF5-09DD4C329EC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07DFF-8633-499F-9922-732CE26C7D73}"/>
              </a:ext>
            </a:extLst>
          </p:cNvPr>
          <p:cNvSpPr txBox="1"/>
          <p:nvPr userDrawn="1"/>
        </p:nvSpPr>
        <p:spPr>
          <a:xfrm>
            <a:off x="-46180" y="688988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https://www.free-power-point-templates.com/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BF391-D8DC-47A0-A5AC-6CBD2B02E43D}"/>
              </a:ext>
            </a:extLst>
          </p:cNvPr>
          <p:cNvSpPr txBox="1"/>
          <p:nvPr userDrawn="1"/>
        </p:nvSpPr>
        <p:spPr>
          <a:xfrm>
            <a:off x="11042213" y="6889887"/>
            <a:ext cx="1206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FPPT.com</a:t>
            </a:r>
          </a:p>
        </p:txBody>
      </p:sp>
    </p:spTree>
    <p:extLst>
      <p:ext uri="{BB962C8B-B14F-4D97-AF65-F5344CB8AC3E}">
        <p14:creationId xmlns:p14="http://schemas.microsoft.com/office/powerpoint/2010/main" val="217488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3.jp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8.jpeg"/><Relationship Id="rId17" Type="http://schemas.openxmlformats.org/officeDocument/2006/relationships/image" Target="../media/image27.jpeg"/><Relationship Id="rId2" Type="http://schemas.openxmlformats.org/officeDocument/2006/relationships/image" Target="../media/image2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5" Type="http://schemas.openxmlformats.org/officeDocument/2006/relationships/image" Target="../media/image25.jpeg"/><Relationship Id="rId10" Type="http://schemas.openxmlformats.org/officeDocument/2006/relationships/image" Target="../media/image5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819898B-6139-44D8-A0C0-38234DDA0B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0B4D28-8938-488E-9847-8D7922C658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5A7272-53E6-4177-9D3F-8E0D7CBC3F66}"/>
              </a:ext>
            </a:extLst>
          </p:cNvPr>
          <p:cNvSpPr/>
          <p:nvPr/>
        </p:nvSpPr>
        <p:spPr>
          <a:xfrm>
            <a:off x="9474925" y="626445"/>
            <a:ext cx="2359609" cy="22386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6FF5A-3276-463A-93A6-E49844B97293}"/>
              </a:ext>
            </a:extLst>
          </p:cNvPr>
          <p:cNvSpPr txBox="1"/>
          <p:nvPr/>
        </p:nvSpPr>
        <p:spPr>
          <a:xfrm>
            <a:off x="844731" y="1978807"/>
            <a:ext cx="90220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  <a:t>مراسم تقدیر از </a:t>
            </a:r>
            <a:b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</a:br>
            <a: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  <a:t>پژوهشگران و فناوران برگزیده دانشگاه </a:t>
            </a:r>
            <a:b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</a:br>
            <a:r>
              <a:rPr lang="fa-IR" sz="5000" b="1" kern="0" dirty="0">
                <a:solidFill>
                  <a:schemeClr val="bg1"/>
                </a:solidFill>
                <a:latin typeface="IranNastaliq"/>
                <a:cs typeface="B Zar" panose="00000400000000000000" pitchFamily="2" charset="-78"/>
              </a:rPr>
              <a:t>سال 1402</a:t>
            </a:r>
            <a:endParaRPr lang="en-US" sz="5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11EF44-C7A1-4B44-B317-B06D8871324A}"/>
              </a:ext>
            </a:extLst>
          </p:cNvPr>
          <p:cNvSpPr/>
          <p:nvPr/>
        </p:nvSpPr>
        <p:spPr>
          <a:xfrm>
            <a:off x="3418357" y="4700754"/>
            <a:ext cx="4506443" cy="5486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886E3C-0C84-49AA-B1B8-695EDCEDA4BB}"/>
              </a:ext>
            </a:extLst>
          </p:cNvPr>
          <p:cNvSpPr txBox="1"/>
          <p:nvPr/>
        </p:nvSpPr>
        <p:spPr>
          <a:xfrm>
            <a:off x="3532934" y="4649236"/>
            <a:ext cx="40615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3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معاونت پژوهش و فناوری</a:t>
            </a:r>
            <a:endParaRPr lang="en-US" sz="33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987" y="701043"/>
            <a:ext cx="2089483" cy="20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7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24856" y="1193795"/>
            <a:ext cx="686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جوان برگزیده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سپیده حاجی پور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294752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en-US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برق</a:t>
            </a:r>
            <a:endParaRPr lang="ar-SA" sz="36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2B0F7-4299-E110-5689-9EFE31782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49" y="1457685"/>
            <a:ext cx="3427582" cy="342758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525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24856" y="1193795"/>
            <a:ext cx="686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جوان برگزیده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محسن انصاری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294752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en-US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کامپیوتر </a:t>
            </a:r>
            <a:endParaRPr lang="ar-SA" sz="36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0EEAA-A6F7-5D74-4F50-91F28083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1" y="1357987"/>
            <a:ext cx="2698750" cy="359833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89463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24856" y="1193795"/>
            <a:ext cx="686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جوان برگزیده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 دانش یزدی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294752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عمران</a:t>
            </a:r>
            <a:endParaRPr lang="ar-SA" sz="36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0EE92-1F98-363C-01D4-CD85E95A8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1678052"/>
            <a:ext cx="3501896" cy="350189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85035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6252753" y="2128624"/>
            <a:ext cx="59392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برگزیده</a:t>
            </a:r>
          </a:p>
          <a:p>
            <a:pPr algn="ctr" rtl="1"/>
            <a:r>
              <a:rPr lang="fa-IR" sz="4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دانشکده‌ها و مراکز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780095E-7FDD-4B75-9108-9139CF40B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6" y="2213394"/>
            <a:ext cx="757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امير جعفري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 دانشکده علوم ریاضی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B96FC-DB04-C895-1301-2E7C18480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16" y="1337325"/>
            <a:ext cx="2641601" cy="369824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61894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علیرضا مشفق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 فيزيک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85D08-C7D7-1E03-0544-D70C2DBF9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1" y="1269999"/>
            <a:ext cx="3810000" cy="399626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12656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586748" y="2213394"/>
            <a:ext cx="6600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دکترمحمدرضا هرمزی نژاد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شیمی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B9F19-1FD5-6D64-B62E-29172AF5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7" y="1547738"/>
            <a:ext cx="3835400" cy="38354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689576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248150" y="2213394"/>
            <a:ext cx="6939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مجید خدمتی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صنایع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74852-A3EF-677E-A19C-A9EAD94F5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83" y="1351777"/>
            <a:ext cx="3243983" cy="437722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82412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088468" y="2213394"/>
            <a:ext cx="609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سيد ايمان ميرعمادي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مديريت و اقتصاد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19BF9-49A9-1CE0-B475-DE9152BD8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7" y="1271294"/>
            <a:ext cx="3471333" cy="431988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90750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5" y="2213394"/>
            <a:ext cx="7572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محمدصالح تواضعي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برق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F5C9E-EB22-5EF2-F3DE-E5113CE09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58" y="1412272"/>
            <a:ext cx="3385609" cy="372068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6044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6940FF-4FB0-40CF-955C-6BF6F16B3034}"/>
              </a:ext>
            </a:extLst>
          </p:cNvPr>
          <p:cNvSpPr/>
          <p:nvPr/>
        </p:nvSpPr>
        <p:spPr>
          <a:xfrm>
            <a:off x="829956" y="2169142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 بهشاد شفیعی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پراستناد دانشگاه (یک درصد برتر) سال 1402</a:t>
            </a:r>
            <a:endParaRPr lang="en-US" sz="3200" b="1" dirty="0"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2A1B8D5-BA19-4AF5-AB0C-FB4C8F6B9EA2}"/>
              </a:ext>
            </a:extLst>
          </p:cNvPr>
          <p:cNvSpPr/>
          <p:nvPr/>
        </p:nvSpPr>
        <p:spPr>
          <a:xfrm>
            <a:off x="829956" y="3111364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محمد علی مداح علی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9583A6C-E85E-406E-8545-4F5AEDA5DDE2}"/>
              </a:ext>
            </a:extLst>
          </p:cNvPr>
          <p:cNvSpPr/>
          <p:nvPr/>
        </p:nvSpPr>
        <p:spPr>
          <a:xfrm>
            <a:off x="4427528" y="494935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امیر صفدریان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E9B5D94-868E-4FE9-9164-F37000560267}"/>
              </a:ext>
            </a:extLst>
          </p:cNvPr>
          <p:cNvSpPr/>
          <p:nvPr/>
        </p:nvSpPr>
        <p:spPr>
          <a:xfrm>
            <a:off x="4442398" y="2176024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عبدالرضا سیم چی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FDF308B-2FE8-4384-BE02-06B0BD506840}"/>
              </a:ext>
            </a:extLst>
          </p:cNvPr>
          <p:cNvSpPr/>
          <p:nvPr/>
        </p:nvSpPr>
        <p:spPr>
          <a:xfrm>
            <a:off x="829956" y="499580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سعید </a:t>
            </a:r>
            <a:r>
              <a:rPr lang="fa-IR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شاهرخیان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A067BF-2892-49B6-B0DE-B04875E8CB30}"/>
              </a:ext>
            </a:extLst>
          </p:cNvPr>
          <p:cNvSpPr/>
          <p:nvPr/>
        </p:nvSpPr>
        <p:spPr>
          <a:xfrm>
            <a:off x="4427528" y="3086615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سید تقی اخوان نیاکی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159EC02-9FD2-49D2-A0B2-B3FDD2FC3ACF}"/>
              </a:ext>
            </a:extLst>
          </p:cNvPr>
          <p:cNvSpPr/>
          <p:nvPr/>
        </p:nvSpPr>
        <p:spPr>
          <a:xfrm>
            <a:off x="4427528" y="4010976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بهزاد عطایی آشتیانی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829956" y="4048779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معین معینی اقطاعی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9108E57-28CC-48F7-A8DD-13DC49CBD793}"/>
              </a:ext>
            </a:extLst>
          </p:cNvPr>
          <p:cNvSpPr/>
          <p:nvPr/>
        </p:nvSpPr>
        <p:spPr>
          <a:xfrm>
            <a:off x="829956" y="122692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سید شهاب الدین آیت اللهی</a:t>
            </a:r>
            <a:endParaRPr lang="fa-IR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7EE22E7-280E-4D99-9DF7-21BB46D1D4C2}"/>
              </a:ext>
            </a:extLst>
          </p:cNvPr>
          <p:cNvSpPr/>
          <p:nvPr/>
        </p:nvSpPr>
        <p:spPr>
          <a:xfrm>
            <a:off x="4442398" y="1195601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محمود فتوحی فیروز آباد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FD6A08E-904B-4210-A908-53D9FCCEDC02}"/>
              </a:ext>
            </a:extLst>
          </p:cNvPr>
          <p:cNvSpPr/>
          <p:nvPr/>
        </p:nvSpPr>
        <p:spPr>
          <a:xfrm>
            <a:off x="829956" y="5937511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دکتر </a:t>
            </a:r>
            <a:r>
              <a:rPr lang="ar-S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Zar" panose="00000400000000000000" pitchFamily="2" charset="-78"/>
              </a:rPr>
              <a:t>حسین مختاری</a:t>
            </a:r>
            <a:endParaRPr lang="fa-IR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EF486D5-12C5-462D-BA36-48BA2598F65F}"/>
              </a:ext>
            </a:extLst>
          </p:cNvPr>
          <p:cNvSpPr/>
          <p:nvPr/>
        </p:nvSpPr>
        <p:spPr>
          <a:xfrm>
            <a:off x="4442398" y="591020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سید ابوالحسن واعظی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571DA-FB7B-9CC9-139B-45CAE8DF38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1" y="1139645"/>
            <a:ext cx="782101" cy="846617"/>
          </a:xfrm>
          <a:prstGeom prst="flowChartConnector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4FDB90-8226-C5D0-A50F-6553396E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70" y="2147055"/>
            <a:ext cx="822872" cy="819475"/>
          </a:xfrm>
          <a:prstGeom prst="rect">
            <a:avLst/>
          </a:prstGeom>
        </p:spPr>
      </p:pic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08E61CAD-A894-1A8B-E50B-6FC4FD2DD876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006024" y="2046312"/>
            <a:ext cx="872747" cy="85149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8C41F-4A78-26AB-52AA-AE592734B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0" y="3929018"/>
            <a:ext cx="822959" cy="873720"/>
          </a:xfrm>
          <a:prstGeom prst="flowChartConnector">
            <a:avLst/>
          </a:prstGeom>
        </p:spPr>
      </p:pic>
      <p:pic>
        <p:nvPicPr>
          <p:cNvPr id="9" name="Picture Placeholder 21">
            <a:extLst>
              <a:ext uri="{FF2B5EF4-FFF2-40B4-BE49-F238E27FC236}">
                <a16:creationId xmlns:a16="http://schemas.microsoft.com/office/drawing/2014/main" id="{F4F256C9-2889-810A-D417-49C12F02357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9" b="11039"/>
          <a:stretch/>
        </p:blipFill>
        <p:spPr>
          <a:xfrm>
            <a:off x="363770" y="4885721"/>
            <a:ext cx="822960" cy="822960"/>
          </a:xfrm>
          <a:prstGeom prst="ellipse">
            <a:avLst/>
          </a:prstGeom>
        </p:spPr>
      </p:pic>
      <p:pic>
        <p:nvPicPr>
          <p:cNvPr id="10" name="Picture Placeholder 21">
            <a:extLst>
              <a:ext uri="{FF2B5EF4-FFF2-40B4-BE49-F238E27FC236}">
                <a16:creationId xmlns:a16="http://schemas.microsoft.com/office/drawing/2014/main" id="{B8BCE48F-F089-2237-498D-D1E90578FC12}"/>
              </a:ext>
            </a:extLst>
          </p:cNvPr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8564" y="5846071"/>
            <a:ext cx="822960" cy="822960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D5797-51B9-EA8C-5BAF-57FC5B90C8B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" y="5818768"/>
            <a:ext cx="822961" cy="822961"/>
          </a:xfrm>
          <a:prstGeom prst="flowChartConnector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92A241-C8B6-D6FA-ABD8-CA4BF33EED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18" y="1123715"/>
            <a:ext cx="822960" cy="822960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C2AE29-4A54-9CFE-0612-9AEC1D512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24" y="2991461"/>
            <a:ext cx="793342" cy="872747"/>
          </a:xfrm>
          <a:prstGeom prst="flowChartConnector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9CFC0D-ED9B-0A7A-F3D2-4F7B8487D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24" y="3917176"/>
            <a:ext cx="757313" cy="908971"/>
          </a:xfrm>
          <a:prstGeom prst="flowChartConnector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AB4356-8F59-5C1E-04BC-BD66C69F4B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64" y="4892239"/>
            <a:ext cx="793879" cy="792507"/>
          </a:xfrm>
          <a:prstGeom prst="flowChartConnector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78C41F-4A78-26AB-52AA-AE592734BB4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7" y="3005687"/>
            <a:ext cx="860735" cy="8931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393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971818" y="2213394"/>
            <a:ext cx="621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مبین فاطمی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902200" y="3186446"/>
            <a:ext cx="6285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شيمي و نفت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44B3A-4BD1-6C50-3D93-9A6E4D800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1193795"/>
            <a:ext cx="3561292" cy="482911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2601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237210" y="2213394"/>
            <a:ext cx="595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مسعود تجریشی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237210" y="3186446"/>
            <a:ext cx="5950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عمران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CF4CE-65BF-51A7-2E3C-5C4B3A485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8906"/>
          <a:stretch/>
        </p:blipFill>
        <p:spPr>
          <a:xfrm>
            <a:off x="1540933" y="1683543"/>
            <a:ext cx="3327400" cy="349091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75336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سمیه کوهی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کامپيوتر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AC20B-998A-E05A-67C3-D2A9D37F7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6" y="1530878"/>
            <a:ext cx="3480329" cy="3796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37802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 بهشاد شفیعی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مکانيک 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60091-D73E-309F-0756-EE66890A0B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40" y="1403333"/>
            <a:ext cx="3363261" cy="44048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53286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583018" y="2213394"/>
            <a:ext cx="660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محمدرضا مراد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هوافضا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94221-8C8B-4A4F-1459-34563A968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2" y="1160161"/>
            <a:ext cx="3896414" cy="393801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36314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6" y="2213394"/>
            <a:ext cx="757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رضا علیزاده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334000" y="3186446"/>
            <a:ext cx="5853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fa-IR" sz="4000" dirty="0">
                <a:solidFill>
                  <a:srgbClr val="EFECCA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مهندسي و علم مواد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94221-8C8B-4A4F-1459-34563A968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2" y="1396999"/>
            <a:ext cx="3896414" cy="406400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06894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614516" y="2213394"/>
            <a:ext cx="757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اکرم عوامی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kumimoji="0" lang="fa-IR" sz="4000" b="0" i="0" u="none" strike="noStrike" kern="1200" cap="none" spc="0" normalizeH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انرژی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9BD965-2DDE-6365-64A0-911F67D48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173511"/>
            <a:ext cx="3228975" cy="441766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90332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5897059" y="1956922"/>
            <a:ext cx="6619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شایسته تقدیر</a:t>
            </a:r>
          </a:p>
          <a:p>
            <a:pPr algn="ctr" rtl="1"/>
            <a:r>
              <a:rPr lang="fa-IR" sz="4400" b="1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دانشکده‌ها</a:t>
            </a:r>
            <a:endParaRPr lang="en-US" sz="4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0FF4F-93A6-4E3B-95CD-9CE955838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629151" y="2213394"/>
            <a:ext cx="655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حسین نجات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</a:t>
            </a:r>
            <a:r>
              <a:rPr lang="en-US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مکانیک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EBCC9-6DC0-A189-DEA1-25714598B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8" t="11639" r="5833"/>
          <a:stretch/>
        </p:blipFill>
        <p:spPr>
          <a:xfrm>
            <a:off x="1301749" y="1193795"/>
            <a:ext cx="3687613" cy="421253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694231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18000" y="2213394"/>
            <a:ext cx="6869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خطیب الاسلام صدرنژاد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و علم مواد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915A29-4558-BE97-0ED4-9363314A1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7" y="1152614"/>
            <a:ext cx="3392064" cy="367754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7732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132776" y="-7429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3123408" y="2152749"/>
            <a:ext cx="84182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سرآمدان علمی سال </a:t>
            </a:r>
            <a:r>
              <a:rPr lang="fa-IR" sz="2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1402</a:t>
            </a:r>
          </a:p>
          <a:p>
            <a:pPr algn="r" rtl="1"/>
            <a:r>
              <a:rPr lang="fa-IR" sz="2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به انتخاب فدراسیون سرآمدان علمی کشور</a:t>
            </a:r>
          </a:p>
          <a:p>
            <a:pPr algn="r" rtl="1"/>
            <a:r>
              <a:rPr lang="fa-IR" sz="2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(معاونت علمی و فناوری ریاست جمهوری)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1E687-FF26-4349-81C7-CE2E8F59D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352586" y="2213394"/>
            <a:ext cx="583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اعظم ایرجی زاد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186446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فیزیک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9DA93-DECA-57C7-87F2-AF599E26A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7" y="1353005"/>
            <a:ext cx="3217333" cy="39818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71783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6373423" y="2018478"/>
            <a:ext cx="55735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پر استناد </a:t>
            </a:r>
          </a:p>
          <a:p>
            <a:pPr algn="ctr" rtl="1"/>
            <a:r>
              <a:rPr lang="fa-IR" sz="4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دانشگاه</a:t>
            </a:r>
            <a:endParaRPr lang="en-US" sz="4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92B53-43FE-4823-AC38-ABA2E9A9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5454054" y="1513008"/>
            <a:ext cx="6116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معین معینی اقطاعی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انرژی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E4AE19-2EB8-446C-574E-360B10923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3" y="1345607"/>
            <a:ext cx="2910616" cy="369993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556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3632201" y="1513008"/>
            <a:ext cx="7938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سیدشهاب الدین آیت اللهی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شیمی و نفت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97F4E-667E-3549-9AD1-76FC25BAE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69" y="1590491"/>
            <a:ext cx="2757763" cy="367701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41835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4580878" y="1513008"/>
            <a:ext cx="6990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نیما تقوی نیا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فیزیک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BDC975-E365-91CA-9722-35BFC0797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7" y="1371599"/>
            <a:ext cx="3680710" cy="421957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05688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4580878" y="1513008"/>
            <a:ext cx="6990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اکبر شجاعی 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شیمی و نفت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08158-7BC6-031A-73B3-DD47276EA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6" y="1901804"/>
            <a:ext cx="3068637" cy="344318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74043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5885895" y="1956922"/>
            <a:ext cx="6291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پژوهشگران دارای مقاله پراستناد (2022-2017)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5856E3-E513-478E-A8B5-76B9A9F07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5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4580878" y="1513008"/>
            <a:ext cx="6990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هدی محمدزاده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برق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2BC4D-FBD5-7ED3-3173-45AB0AA06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86" y="1625598"/>
            <a:ext cx="2998127" cy="331893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94640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4580878" y="1513008"/>
            <a:ext cx="6990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محمدرضا مراد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هوافضا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94221-8C8B-4A4F-1459-34563A968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2" y="1160161"/>
            <a:ext cx="3896414" cy="393801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0022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4580878" y="1513008"/>
            <a:ext cx="6990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مجتبی باقرزاده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شیمی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38F09-BF4E-F205-18A7-033395C83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13" y="1928506"/>
            <a:ext cx="3470522" cy="353249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2217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6940FF-4FB0-40CF-955C-6BF6F16B3034}"/>
              </a:ext>
            </a:extLst>
          </p:cNvPr>
          <p:cNvSpPr/>
          <p:nvPr/>
        </p:nvSpPr>
        <p:spPr>
          <a:xfrm>
            <a:off x="829956" y="2169142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علی اسفندیار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سرآمدان علمی</a:t>
            </a:r>
          </a:p>
          <a:p>
            <a:pPr algn="ctr" rtl="1"/>
            <a:r>
              <a:rPr lang="fa-IR" sz="3200" b="1" dirty="0"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سال 1402</a:t>
            </a:r>
            <a:endParaRPr lang="en-US" sz="3200" b="1" dirty="0"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2A1B8D5-BA19-4AF5-AB0C-FB4C8F6B9EA2}"/>
              </a:ext>
            </a:extLst>
          </p:cNvPr>
          <p:cNvSpPr/>
          <p:nvPr/>
        </p:nvSpPr>
        <p:spPr>
          <a:xfrm>
            <a:off x="829956" y="3111364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مهدی کارگریان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9583A6C-E85E-406E-8545-4F5AEDA5DDE2}"/>
              </a:ext>
            </a:extLst>
          </p:cNvPr>
          <p:cNvSpPr/>
          <p:nvPr/>
        </p:nvSpPr>
        <p:spPr>
          <a:xfrm>
            <a:off x="4124207" y="499580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دکترشهربانو رحمان ستایش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22D342E-A1C5-4E88-8DE0-737B5A5B8939}"/>
              </a:ext>
            </a:extLst>
          </p:cNvPr>
          <p:cNvSpPr/>
          <p:nvPr/>
        </p:nvSpPr>
        <p:spPr>
          <a:xfrm>
            <a:off x="829956" y="499580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علیرضا مشفق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E9B5D94-868E-4FE9-9164-F37000560267}"/>
              </a:ext>
            </a:extLst>
          </p:cNvPr>
          <p:cNvSpPr/>
          <p:nvPr/>
        </p:nvSpPr>
        <p:spPr>
          <a:xfrm>
            <a:off x="4124207" y="2169142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دکترنعیمه ناصری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FDF308B-2FE8-4384-BE02-06B0BD506840}"/>
              </a:ext>
            </a:extLst>
          </p:cNvPr>
          <p:cNvSpPr/>
          <p:nvPr/>
        </p:nvSpPr>
        <p:spPr>
          <a:xfrm>
            <a:off x="7418458" y="4995808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سعید </a:t>
            </a:r>
            <a:r>
              <a:rPr lang="fa-IR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شاهرخیان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BBD414-3079-4FA2-9A39-E2AF7055B4EC}"/>
              </a:ext>
            </a:extLst>
          </p:cNvPr>
          <p:cNvSpPr/>
          <p:nvPr/>
        </p:nvSpPr>
        <p:spPr>
          <a:xfrm>
            <a:off x="7412505" y="310896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علی قاضی زاده</a:t>
            </a:r>
            <a:endParaRPr lang="en-ID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A067BF-2892-49B6-B0DE-B04875E8CB30}"/>
              </a:ext>
            </a:extLst>
          </p:cNvPr>
          <p:cNvSpPr/>
          <p:nvPr/>
        </p:nvSpPr>
        <p:spPr>
          <a:xfrm>
            <a:off x="4124207" y="3111364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علی پور جوادی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159EC02-9FD2-49D2-A0B2-B3FDD2FC3ACF}"/>
              </a:ext>
            </a:extLst>
          </p:cNvPr>
          <p:cNvSpPr/>
          <p:nvPr/>
        </p:nvSpPr>
        <p:spPr>
          <a:xfrm>
            <a:off x="4124207" y="4053586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محمدرضا اجتهادی 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3AD163D-8D93-479A-81DF-90D97C147CCA}"/>
              </a:ext>
            </a:extLst>
          </p:cNvPr>
          <p:cNvSpPr/>
          <p:nvPr/>
        </p:nvSpPr>
        <p:spPr>
          <a:xfrm>
            <a:off x="829956" y="4053586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نیما تقوی نیا</a:t>
            </a:r>
          </a:p>
        </p:txBody>
      </p:sp>
      <p:pic>
        <p:nvPicPr>
          <p:cNvPr id="51" name="Picture Placeholder 21">
            <a:extLst>
              <a:ext uri="{FF2B5EF4-FFF2-40B4-BE49-F238E27FC236}">
                <a16:creationId xmlns:a16="http://schemas.microsoft.com/office/drawing/2014/main" id="{282939CE-1B89-4155-8C5B-F13824E97C4B}"/>
              </a:ext>
            </a:extLst>
          </p:cNvPr>
          <p:cNvPicPr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55" y="2079779"/>
            <a:ext cx="822960" cy="822960"/>
          </a:xfrm>
          <a:prstGeom prst="ellipse">
            <a:avLst/>
          </a:prstGeom>
        </p:spPr>
      </p:pic>
      <p:pic>
        <p:nvPicPr>
          <p:cNvPr id="52" name="Picture Placeholder 21">
            <a:extLst>
              <a:ext uri="{FF2B5EF4-FFF2-40B4-BE49-F238E27FC236}">
                <a16:creationId xmlns:a16="http://schemas.microsoft.com/office/drawing/2014/main" id="{09C8A87A-5BBB-49EC-8C2B-DC882AE3EA97}"/>
              </a:ext>
            </a:extLst>
          </p:cNvPr>
          <p:cNvPicPr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55" y="3021482"/>
            <a:ext cx="822960" cy="822960"/>
          </a:xfrm>
          <a:prstGeom prst="ellipse">
            <a:avLst/>
          </a:prstGeom>
        </p:spPr>
      </p:pic>
      <p:pic>
        <p:nvPicPr>
          <p:cNvPr id="53" name="Picture Placeholder 21">
            <a:extLst>
              <a:ext uri="{FF2B5EF4-FFF2-40B4-BE49-F238E27FC236}">
                <a16:creationId xmlns:a16="http://schemas.microsoft.com/office/drawing/2014/main" id="{1A6A3EE2-4509-46D8-8775-99ED611B601A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55" y="3963185"/>
            <a:ext cx="822960" cy="822960"/>
          </a:xfrm>
          <a:prstGeom prst="ellipse">
            <a:avLst/>
          </a:prstGeom>
        </p:spPr>
      </p:pic>
      <p:pic>
        <p:nvPicPr>
          <p:cNvPr id="54" name="Picture Placeholder 21">
            <a:extLst>
              <a:ext uri="{FF2B5EF4-FFF2-40B4-BE49-F238E27FC236}">
                <a16:creationId xmlns:a16="http://schemas.microsoft.com/office/drawing/2014/main" id="{1D763BAB-0A1C-46F3-A022-B2C57AAA4F59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55" y="4904888"/>
            <a:ext cx="822960" cy="822960"/>
          </a:xfrm>
          <a:prstGeom prst="ellipse">
            <a:avLst/>
          </a:prstGeom>
        </p:spPr>
      </p:pic>
      <p:pic>
        <p:nvPicPr>
          <p:cNvPr id="58" name="Picture Placeholder 21">
            <a:extLst>
              <a:ext uri="{FF2B5EF4-FFF2-40B4-BE49-F238E27FC236}">
                <a16:creationId xmlns:a16="http://schemas.microsoft.com/office/drawing/2014/main" id="{C2F26DC3-73A5-4F57-B159-6B9861B41EEC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759" y="3963185"/>
            <a:ext cx="822960" cy="822960"/>
          </a:xfrm>
          <a:prstGeom prst="ellipse">
            <a:avLst/>
          </a:prstGeom>
        </p:spPr>
      </p:pic>
      <p:pic>
        <p:nvPicPr>
          <p:cNvPr id="62" name="Picture Placeholder 21">
            <a:extLst>
              <a:ext uri="{FF2B5EF4-FFF2-40B4-BE49-F238E27FC236}">
                <a16:creationId xmlns:a16="http://schemas.microsoft.com/office/drawing/2014/main" id="{7ED362FD-E995-4745-8B66-77FF1C711CB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9" b="11039"/>
          <a:stretch/>
        </p:blipFill>
        <p:spPr>
          <a:xfrm>
            <a:off x="7300538" y="4904888"/>
            <a:ext cx="822960" cy="822960"/>
          </a:xfrm>
          <a:prstGeom prst="ellipse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7412505" y="4053586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امید اخوان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41" name="Picture Placeholder 21">
            <a:extLst>
              <a:ext uri="{FF2B5EF4-FFF2-40B4-BE49-F238E27FC236}">
                <a16:creationId xmlns:a16="http://schemas.microsoft.com/office/drawing/2014/main" id="{380A7874-360C-4752-A1F5-2A7373CA152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4585" y="3963704"/>
            <a:ext cx="822960" cy="822960"/>
          </a:xfrm>
          <a:prstGeom prst="ellipse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9108E57-28CC-48F7-A8DD-13DC49CBD793}"/>
              </a:ext>
            </a:extLst>
          </p:cNvPr>
          <p:cNvSpPr/>
          <p:nvPr/>
        </p:nvSpPr>
        <p:spPr>
          <a:xfrm>
            <a:off x="829956" y="122692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عبدالرضا </a:t>
            </a:r>
            <a:r>
              <a:rPr lang="fa-IR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سیم‌چی</a:t>
            </a:r>
            <a:endParaRPr lang="fa-IR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7EE22E7-280E-4D99-9DF7-21BB46D1D4C2}"/>
              </a:ext>
            </a:extLst>
          </p:cNvPr>
          <p:cNvSpPr/>
          <p:nvPr/>
        </p:nvSpPr>
        <p:spPr>
          <a:xfrm>
            <a:off x="4078487" y="1226920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محمدرضا </a:t>
            </a:r>
            <a:r>
              <a:rPr lang="fa-IR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هرمزی‌نژاد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64" name="Picture Placeholder 21">
            <a:extLst>
              <a:ext uri="{FF2B5EF4-FFF2-40B4-BE49-F238E27FC236}">
                <a16:creationId xmlns:a16="http://schemas.microsoft.com/office/drawing/2014/main" id="{EDF51247-D233-443C-8564-7D55300B902A}"/>
              </a:ext>
            </a:extLst>
          </p:cNvPr>
          <p:cNvPicPr>
            <a:picLocks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28355" y="1138076"/>
            <a:ext cx="822960" cy="822960"/>
          </a:xfrm>
          <a:prstGeom prst="ellipse">
            <a:avLst/>
          </a:prstGeom>
        </p:spPr>
      </p:pic>
      <p:pic>
        <p:nvPicPr>
          <p:cNvPr id="65" name="Picture Placeholder 21">
            <a:extLst>
              <a:ext uri="{FF2B5EF4-FFF2-40B4-BE49-F238E27FC236}">
                <a16:creationId xmlns:a16="http://schemas.microsoft.com/office/drawing/2014/main" id="{8FBCB626-7142-4FC8-8CB3-89B0DAB912ED}"/>
              </a:ext>
            </a:extLst>
          </p:cNvPr>
          <p:cNvPicPr>
            <a:picLocks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3899039" y="1138076"/>
            <a:ext cx="822960" cy="822960"/>
          </a:xfrm>
          <a:prstGeom prst="ellipse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FD6A08E-904B-4210-A908-53D9FCCEDC02}"/>
              </a:ext>
            </a:extLst>
          </p:cNvPr>
          <p:cNvSpPr/>
          <p:nvPr/>
        </p:nvSpPr>
        <p:spPr>
          <a:xfrm>
            <a:off x="829956" y="5937511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هادی پرستار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EF486D5-12C5-462D-BA36-48BA2598F65F}"/>
              </a:ext>
            </a:extLst>
          </p:cNvPr>
          <p:cNvSpPr/>
          <p:nvPr/>
        </p:nvSpPr>
        <p:spPr>
          <a:xfrm>
            <a:off x="4124207" y="5931422"/>
            <a:ext cx="2990930" cy="64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fa-IR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سید ابوالحسن واعظی</a:t>
            </a:r>
            <a:endParaRPr lang="ar-SA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69" name="Picture Placeholder 21">
            <a:extLst>
              <a:ext uri="{FF2B5EF4-FFF2-40B4-BE49-F238E27FC236}">
                <a16:creationId xmlns:a16="http://schemas.microsoft.com/office/drawing/2014/main" id="{FD23FDB5-B461-418A-B0E5-A78064194CEE}"/>
              </a:ext>
            </a:extLst>
          </p:cNvPr>
          <p:cNvPicPr>
            <a:picLocks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759" y="5857588"/>
            <a:ext cx="822960" cy="82296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052B4-5076-58C1-B309-37109EA6DD9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39" y="2034870"/>
            <a:ext cx="822960" cy="967448"/>
          </a:xfrm>
          <a:prstGeom prst="flowChartConnector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22E67-8450-E307-2153-254490A38A2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06" y="3056322"/>
            <a:ext cx="901113" cy="901113"/>
          </a:xfrm>
          <a:prstGeom prst="flowChartConnector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088AF-E398-D7AC-9CE4-C7D2910B9AB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03" y="3002318"/>
            <a:ext cx="901113" cy="901113"/>
          </a:xfrm>
          <a:prstGeom prst="flowChartConnector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3BB52E-85C8-0161-1E28-8785CA2ECAE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55" y="4852531"/>
            <a:ext cx="894207" cy="894207"/>
          </a:xfrm>
          <a:prstGeom prst="flowChartConnector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DF6AEA-0A2E-73CA-309A-5DC230FC744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1" y="5790028"/>
            <a:ext cx="922867" cy="92286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944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6924583" y="2001078"/>
            <a:ext cx="5064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فناور برگزیده دانشگاه در سال 1402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95DCC5-026B-4A64-BBE6-44969E25B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71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EBF8999-FF5C-4CC0-8123-A54301210D06}"/>
              </a:ext>
            </a:extLst>
          </p:cNvPr>
          <p:cNvSpPr txBox="1"/>
          <p:nvPr/>
        </p:nvSpPr>
        <p:spPr>
          <a:xfrm>
            <a:off x="4580878" y="1513007"/>
            <a:ext cx="6990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دکترسیاوش بیات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98CBBA-2C6A-462D-B122-91692EDA806A}"/>
              </a:ext>
            </a:extLst>
          </p:cNvPr>
          <p:cNvSpPr txBox="1"/>
          <p:nvPr/>
        </p:nvSpPr>
        <p:spPr>
          <a:xfrm>
            <a:off x="5704243" y="2697699"/>
            <a:ext cx="5866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 دانشکده مهندسی برق</a:t>
            </a:r>
            <a:endParaRPr lang="ar-SA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3C120-295D-A473-F613-184A91D6E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76" y="1212521"/>
            <a:ext cx="3825766" cy="394799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63564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4DED6-DE4D-4B9F-8BAB-0F785CDDB3EF}"/>
              </a:ext>
            </a:extLst>
          </p:cNvPr>
          <p:cNvSpPr txBox="1"/>
          <p:nvPr/>
        </p:nvSpPr>
        <p:spPr>
          <a:xfrm>
            <a:off x="1189025" y="3044487"/>
            <a:ext cx="988236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برگزیدگان در حوزه چاپ و نشر کتاب</a:t>
            </a:r>
            <a:endParaRPr lang="ar-SA" sz="55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endParaRPr lang="ar-SA" sz="4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6197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برگزیده کتاب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254979" y="3522258"/>
            <a:ext cx="6733822" cy="14917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شهریار کابلی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برق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D73DA-5581-AFCB-9914-1004C840F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25" y="3252649"/>
            <a:ext cx="2030942" cy="2030942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DF323-3D15-8148-2B7E-3427B9067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1" y="1512749"/>
            <a:ext cx="2864974" cy="43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0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برگزیده کتاب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213122" y="3594262"/>
            <a:ext cx="6733822" cy="14917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همایون استکانچی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عمران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1D1FF-FE53-1E6F-E852-57F1D58E4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7" y="3369733"/>
            <a:ext cx="1811866" cy="1997740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95038-1DF1-EC4A-44CC-9A8F977A1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1539251"/>
            <a:ext cx="2836333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2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برگزیده کتاب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254979" y="3135256"/>
            <a:ext cx="6733822" cy="14917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نظام الدین مهدوی امیری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علوم ریاضی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182DA-ADCF-5A2A-D868-C688CD290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52" y="2938382"/>
            <a:ext cx="1905000" cy="2228426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85783D-5532-1488-1928-CDF7654D7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5" y="1200235"/>
            <a:ext cx="3055750" cy="43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53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برگزیده کتاب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213122" y="3613857"/>
            <a:ext cx="6733822" cy="14917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مجید رفیعی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صنایع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E0C40-EF1D-BBD0-6BAB-D2607CCC36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00" y="3266948"/>
            <a:ext cx="1985299" cy="2185542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8E2A8-3FBC-3AEA-BB78-1DF9A224C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0" y="1395911"/>
            <a:ext cx="3127746" cy="44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6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</a:t>
            </a:r>
            <a:r>
              <a:rPr lang="fa-IR" sz="36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کتاب</a:t>
            </a:r>
            <a:endParaRPr lang="en-US" sz="3600" b="1" dirty="0" smtClean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fa-IR" sz="36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en-US" sz="36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5255850" y="3316231"/>
            <a:ext cx="6691094" cy="140849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علی پاک</a:t>
            </a:r>
          </a:p>
          <a:p>
            <a:pPr algn="r"/>
            <a:r>
              <a:rPr lang="fa-IR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عمران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BBA96-DD16-4E28-B334-614162BB1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20" y="3039871"/>
            <a:ext cx="1671213" cy="2023195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5039A-3701-9CB8-602B-34A302A19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13" y="1845733"/>
            <a:ext cx="3097313" cy="42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91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7241403" y="-2725531"/>
            <a:ext cx="5452756" cy="52434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461BFD-E2A1-44AB-ADF5-6662BA943D5B}"/>
              </a:ext>
            </a:extLst>
          </p:cNvPr>
          <p:cNvSpPr txBox="1"/>
          <p:nvPr/>
        </p:nvSpPr>
        <p:spPr>
          <a:xfrm>
            <a:off x="7418458" y="553904"/>
            <a:ext cx="4860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مولف </a:t>
            </a:r>
            <a:r>
              <a:rPr lang="fa-IR" sz="36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کتاب</a:t>
            </a:r>
            <a:endParaRPr lang="en-US" sz="3600" b="1" dirty="0" smtClean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fa-IR" sz="36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شایسته تقدیر</a:t>
            </a:r>
            <a:endParaRPr lang="en-US" sz="36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525C4D8-0AE8-418C-8309-A0E93FDB4604}"/>
              </a:ext>
            </a:extLst>
          </p:cNvPr>
          <p:cNvSpPr/>
          <p:nvPr/>
        </p:nvSpPr>
        <p:spPr>
          <a:xfrm>
            <a:off x="5288846" y="2668168"/>
            <a:ext cx="6733822" cy="127546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بیژن فرهانیه</a:t>
            </a:r>
          </a:p>
          <a:p>
            <a:pPr algn="r"/>
            <a:r>
              <a:rPr lang="fa-IR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مکانیک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8F590E-88E2-F567-F41F-4C0B82E5E6BC}"/>
              </a:ext>
            </a:extLst>
          </p:cNvPr>
          <p:cNvSpPr/>
          <p:nvPr/>
        </p:nvSpPr>
        <p:spPr>
          <a:xfrm>
            <a:off x="5288846" y="4421597"/>
            <a:ext cx="6733822" cy="127546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حسین افشین</a:t>
            </a:r>
          </a:p>
          <a:p>
            <a:pPr algn="r"/>
            <a:r>
              <a:rPr lang="fa-IR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مکانیک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EF1B5-CD6B-9E29-E660-424A1A77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22" y="1827284"/>
            <a:ext cx="2658380" cy="395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DBEC5-8E93-5679-D4D2-9ED6E6145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23" y="2371881"/>
            <a:ext cx="1407309" cy="1868035"/>
          </a:xfrm>
          <a:prstGeom prst="flowChartConnector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023" y="4300876"/>
            <a:ext cx="1784989" cy="17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E1496-C6CF-404F-8ED9-F7FF32964798}"/>
              </a:ext>
            </a:extLst>
          </p:cNvPr>
          <p:cNvSpPr txBox="1"/>
          <p:nvPr/>
        </p:nvSpPr>
        <p:spPr>
          <a:xfrm>
            <a:off x="1900199" y="2705725"/>
            <a:ext cx="8348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فعالین</a:t>
            </a:r>
            <a:r>
              <a:rPr lang="ar-SA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برگزیده در</a:t>
            </a:r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حوزه </a:t>
            </a:r>
          </a:p>
          <a:p>
            <a:pPr algn="ctr" rtl="1"/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روابط </a:t>
            </a:r>
            <a:r>
              <a:rPr lang="ar-SA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بین</a:t>
            </a:r>
            <a:r>
              <a:rPr lang="fa-IR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6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الملل</a:t>
            </a:r>
            <a:endParaRPr lang="en-US" sz="6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65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6924583" y="2001078"/>
            <a:ext cx="5064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برتر کشوری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95DCC5-026B-4A64-BBE6-44969E25B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5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رامین روشن دل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انرژی</a:t>
            </a:r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260830" y="736502"/>
            <a:ext cx="6725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در جذب گرنت ها و حوزه جوائز بین المللی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A87A1-B88E-5F4E-8AE6-086E945C3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33" y="1876390"/>
            <a:ext cx="2976858" cy="359778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43180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38101" y="1080364"/>
            <a:ext cx="6551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برگزیده در</a:t>
            </a:r>
            <a:endParaRPr lang="fa-IR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چاپ مقالات و کتب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بین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الملل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7" y="4377164"/>
            <a:ext cx="5033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معین معینی اقطاعی</a:t>
            </a:r>
            <a:endParaRPr lang="en-US" sz="4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انرژی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CCAF2-C1E0-F39A-A9C5-CF021DC14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28" y="1833891"/>
            <a:ext cx="36267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مجتبی باقرزاده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شیمی</a:t>
            </a:r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204921" y="742823"/>
            <a:ext cx="6717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در حوزه جذب و هدایت دانشجویان بین الملل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33E7A-BEC7-6DDB-8C92-3A5265D47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00" y="2151565"/>
            <a:ext cx="3497474" cy="355992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907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جعفر حبیبی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مهندسی کامپیوتر</a:t>
            </a:r>
            <a:endParaRPr lang="en-US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0" y="874586"/>
            <a:ext cx="6710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در برگزاری رویدادها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بین المللی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616F6-B42A-0968-0ABE-12C6CA914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83" y="2093071"/>
            <a:ext cx="3412646" cy="364271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7034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شیمی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863601" y="5404894"/>
            <a:ext cx="6108700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415046" y="5404894"/>
            <a:ext cx="720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ریاست دانشکده: دکتر سعید شاهرخیان</a:t>
            </a:r>
            <a:endParaRPr lang="en-US" sz="40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174958" y="814981"/>
            <a:ext cx="6746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برگزیده در حوزه ارتقا رتبه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موضوعی در نظام های رتبه بندی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6ADD7-B932-6090-4049-644BA1E1E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26" y="1884101"/>
            <a:ext cx="3880790" cy="322233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42245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10768"/>
            <a:ext cx="503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کامپیوتر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863601" y="5404894"/>
            <a:ext cx="6108700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313021" y="5404894"/>
            <a:ext cx="7209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ریاست دانشکده: دکتر حمید ضرابی‌زاده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B0EC5-35BA-46A9-997D-32A513589045}"/>
              </a:ext>
            </a:extLst>
          </p:cNvPr>
          <p:cNvSpPr txBox="1"/>
          <p:nvPr/>
        </p:nvSpPr>
        <p:spPr>
          <a:xfrm>
            <a:off x="174958" y="814981"/>
            <a:ext cx="6746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برگزیده در حوزه ارتقا رتبه 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موضوعی در نظام های رتبه بندی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9651C-5249-514B-38A5-FD94E809E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12" y="2199736"/>
            <a:ext cx="4242707" cy="32051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336170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4DED6-DE4D-4B9F-8BAB-0F785CDDB3EF}"/>
              </a:ext>
            </a:extLst>
          </p:cNvPr>
          <p:cNvSpPr txBox="1"/>
          <p:nvPr/>
        </p:nvSpPr>
        <p:spPr>
          <a:xfrm>
            <a:off x="1679557" y="2853987"/>
            <a:ext cx="8339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شرکای استراتژیک 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دانشگاه در سال 1402</a:t>
            </a:r>
            <a:endParaRPr lang="ar-SA" sz="48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endParaRPr lang="ar-SA" sz="4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99162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1845733" y="2517876"/>
            <a:ext cx="8555567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مهندسی و ساخت موتور و تجهیزات هوایی ایرانیان</a:t>
            </a:r>
          </a:p>
          <a:p>
            <a:pPr algn="r"/>
            <a:r>
              <a:rPr lang="fa-IR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حسین پورفرزانه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8B12C-DB52-345E-30AE-3B5613F1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8" y="2364329"/>
            <a:ext cx="2495550" cy="23283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EB0D3A-0396-4085-A4B8-92C566F38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8EA8CC-0E1B-4A0F-99CD-855058EDF9AF}"/>
              </a:ext>
            </a:extLst>
          </p:cNvPr>
          <p:cNvSpPr/>
          <p:nvPr/>
        </p:nvSpPr>
        <p:spPr>
          <a:xfrm>
            <a:off x="2845304" y="2517876"/>
            <a:ext cx="7555996" cy="20212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fa-IR" sz="3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اندیشه نگار پارس</a:t>
            </a:r>
          </a:p>
          <a:p>
            <a:pPr lvl="0" algn="r">
              <a:defRPr/>
            </a:pPr>
            <a:r>
              <a:rPr lang="fa-IR" sz="3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علی سروری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08B6B-B5BA-13B3-67B9-D39C2A5E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40" y="2425920"/>
            <a:ext cx="3777602" cy="22051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1996068" y="2579638"/>
            <a:ext cx="81385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</a:t>
            </a:r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ان</a:t>
            </a:r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برگزیده</a:t>
            </a:r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دانشگاه</a:t>
            </a:r>
            <a:endParaRPr lang="fa-IR" sz="55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 حوزه</a:t>
            </a:r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ارتباط با صنعت</a:t>
            </a:r>
          </a:p>
        </p:txBody>
      </p:sp>
    </p:spTree>
    <p:extLst>
      <p:ext uri="{BB962C8B-B14F-4D97-AF65-F5344CB8AC3E}">
        <p14:creationId xmlns:p14="http://schemas.microsoft.com/office/powerpoint/2010/main" val="34706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برتر کشور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3759201" y="2213394"/>
            <a:ext cx="7428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دکترسیدحمیدرضا مداح حسینی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518161"/>
            <a:ext cx="5548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برتر در شاخه فنی _ مهندسی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C06AC3-1011-C7A9-C6AE-B12535726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6" y="1587062"/>
            <a:ext cx="3312207" cy="318624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808120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426AB3-1FCE-AECE-F88F-25632AFA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970" y="3158174"/>
            <a:ext cx="6127011" cy="612701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467726" y="4466113"/>
            <a:ext cx="4931554" cy="7694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7" y="4488943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دکترمحمد بازارگان</a:t>
            </a:r>
            <a:endParaRPr lang="en-US" sz="4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467725" y="5404894"/>
            <a:ext cx="4931555" cy="5924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422694" y="5474173"/>
            <a:ext cx="7178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fa-IR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شیمی و نفت</a:t>
            </a:r>
            <a:endParaRPr lang="en-US" sz="2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-30554" y="836629"/>
            <a:ext cx="6981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پژوهشگرجوان برگزیده دانشگاه در حوزه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ارتباط با صنعت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AE2A1-92F7-DC51-1505-3CD034BC3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70" y="1977811"/>
            <a:ext cx="3459590" cy="349636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7102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F26D694-C6E7-BF36-2926-537DDAF96837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2" y="4280215"/>
            <a:ext cx="4414199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دکترمسعود طالبیان</a:t>
            </a:r>
            <a:endParaRPr lang="en-US" sz="4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دانشیار دانشکده مدیریت و اقتصاد </a:t>
            </a:r>
            <a:endParaRPr lang="en-US" sz="2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دانشگاه در حوزه ارتباط با صنعت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CAC5A-D57E-AEC3-81CD-793ED93D5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36" y="2021615"/>
            <a:ext cx="3859298" cy="397577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661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C87978-BDC5-5EF2-2C86-BA437A79A0E1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280215"/>
            <a:ext cx="4414200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دکترحسین افشین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مکانیک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برگزیده دانشگاه در حوزه ارتباط با صنعت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A434A-3BB6-2FC2-5DB7-9B1728885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83" y="1784372"/>
            <a:ext cx="3881251" cy="388125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8179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2" y="4280215"/>
            <a:ext cx="4414199" cy="9215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شاهرخ قائم مقامی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 دانشکده مهندسی برق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پیشکسوت ارتباط با صنعت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ED4C4B-AC07-43C2-DACB-FB77B3174D28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38615-AB01-9F48-C5F8-AD90F9E57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91" y="1719622"/>
            <a:ext cx="3571037" cy="375455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649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719092" y="2597055"/>
            <a:ext cx="1062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</a:t>
            </a:r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كز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و دفاتر </a:t>
            </a:r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خدمات فناوري برگزیده از نظر حجم</a:t>
            </a:r>
            <a:r>
              <a:rPr lang="en-US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فعاليت</a:t>
            </a:r>
            <a:r>
              <a:rPr lang="fa-IR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‌</a:t>
            </a:r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هاي صنعتي</a:t>
            </a:r>
          </a:p>
        </p:txBody>
      </p:sp>
    </p:spTree>
    <p:extLst>
      <p:ext uri="{BB962C8B-B14F-4D97-AF65-F5344CB8AC3E}">
        <p14:creationId xmlns:p14="http://schemas.microsoft.com/office/powerpoint/2010/main" val="26747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C713843-FCD6-740C-944D-77808FBCC82F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280215"/>
            <a:ext cx="4414200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حسین اسدی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مرکز هوش مصنوعی شریف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مركز خدمات فناوري برگزیده از نظر حجم فعاليتهاي صنعتي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06EF6-4643-A750-F939-DFF66B2A05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12" y="1715876"/>
            <a:ext cx="4183236" cy="417392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770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2AB6798-CBF8-2675-BDB6-4A0572FC5945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844366" y="4258252"/>
            <a:ext cx="4339087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341326"/>
            <a:ext cx="503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شهریار کابلی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354347" y="5296666"/>
            <a:ext cx="5319126" cy="95410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114145" y="5470572"/>
            <a:ext cx="572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دفتر خدمات فناوری الکترونیک، قدرت فشار قوی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932C7-132A-4CE4-BE20-C471391D718D}"/>
              </a:ext>
            </a:extLst>
          </p:cNvPr>
          <p:cNvSpPr txBox="1"/>
          <p:nvPr/>
        </p:nvSpPr>
        <p:spPr>
          <a:xfrm>
            <a:off x="415046" y="742773"/>
            <a:ext cx="6258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دفتر خدمات فناوری برگزیده از نظر حجم فعالیت‌های صنعتی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01FA87-2AB3-68C7-EB6E-29C728A7E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7" y="1913461"/>
            <a:ext cx="3575789" cy="357578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106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4DED6-DE4D-4B9F-8BAB-0F785CDDB3EF}"/>
              </a:ext>
            </a:extLst>
          </p:cNvPr>
          <p:cNvSpPr txBox="1"/>
          <p:nvPr/>
        </p:nvSpPr>
        <p:spPr>
          <a:xfrm>
            <a:off x="1135117" y="2621597"/>
            <a:ext cx="99953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آزمايشگاه</a:t>
            </a:r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های </a:t>
            </a:r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و شایسته تقدیر</a:t>
            </a:r>
            <a:r>
              <a:rPr lang="ar-SA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در حوزه ارائه خدمات</a:t>
            </a:r>
            <a:endParaRPr lang="en-US" sz="55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805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D43156D-6B4D-996C-018A-2298684A63B0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359224" y="1081804"/>
            <a:ext cx="596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آزمايشگاه برگزیده دانشگاه</a:t>
            </a:r>
            <a:endParaRPr lang="en-US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557162"/>
            <a:ext cx="503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کارشناسان: </a:t>
            </a:r>
            <a:endParaRPr lang="en-US" sz="2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کیاالدین شورمستی – محمد نصیریان</a:t>
            </a:r>
            <a:endParaRPr lang="en-US" sz="2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499538" y="1786531"/>
            <a:ext cx="503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آزمایشگاه مقاومت مصالح </a:t>
            </a:r>
            <a:endParaRPr lang="en-US" sz="24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359224" y="2303825"/>
            <a:ext cx="503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به سرپرستی </a:t>
            </a:r>
            <a:r>
              <a:rPr lang="ar-SA" sz="2400" dirty="0" smtClean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</a:t>
            </a:r>
            <a:r>
              <a:rPr lang="ar-SA" sz="24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محسن اصغری </a:t>
            </a:r>
            <a:endParaRPr lang="en-US" sz="24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51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20EAD-C581-17C7-9C5B-5F1A9EAC1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264" y="3425202"/>
            <a:ext cx="6127011" cy="612701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4438806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370505" y="619225"/>
            <a:ext cx="5966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آزمایشگاه شایسته تقدیر</a:t>
            </a:r>
            <a:endParaRPr lang="fa-IR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در حوزه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ارائه</a:t>
            </a:r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خدمات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4467828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کارشناس</a:t>
            </a:r>
            <a:endParaRPr lang="en-US" sz="2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404894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74173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مرضیه احمدی</a:t>
            </a:r>
            <a:endParaRPr lang="en-US" sz="2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607114" y="1958294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آزمایشگاه </a:t>
            </a:r>
            <a:r>
              <a:rPr lang="en-US" sz="2800" dirty="0" smtClean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ICP</a:t>
            </a:r>
            <a:endParaRPr lang="en-US" sz="28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482221" y="2461467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به سرپرستی دکتر </a:t>
            </a:r>
            <a:r>
              <a:rPr lang="fa-IR" sz="28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محمدرضا هرمزی نژاد</a:t>
            </a:r>
            <a:endParaRPr lang="en-US" sz="2800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98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1193795"/>
            <a:ext cx="554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برتر کشور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ی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352586" y="2213394"/>
            <a:ext cx="583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1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ایمان غلامپور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EFECC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518161"/>
            <a:ext cx="5548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300" b="0" i="0" u="none" strike="noStrike" kern="1200" cap="none" spc="0" normalizeH="0" baseline="0" noProof="0" dirty="0">
                <a:ln>
                  <a:noFill/>
                </a:ln>
                <a:solidFill>
                  <a:srgbClr val="EFECC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فناور برتر کشوری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0FF68-191F-8ACB-7735-65A22B32E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5" y="1397876"/>
            <a:ext cx="3478923" cy="353609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5863464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75BC11B-6B87-4B5C-B953-92788FAC8732}"/>
              </a:ext>
            </a:extLst>
          </p:cNvPr>
          <p:cNvSpPr/>
          <p:nvPr/>
        </p:nvSpPr>
        <p:spPr>
          <a:xfrm>
            <a:off x="381982" y="350696"/>
            <a:ext cx="1614086" cy="16140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F0FA6-1ABE-4F00-B942-68B8384CE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" y="446565"/>
            <a:ext cx="1422348" cy="142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6E8503-5B19-4A3A-8E6F-B36161EBDBE4}"/>
              </a:ext>
            </a:extLst>
          </p:cNvPr>
          <p:cNvSpPr txBox="1"/>
          <p:nvPr/>
        </p:nvSpPr>
        <p:spPr>
          <a:xfrm>
            <a:off x="1114426" y="2644170"/>
            <a:ext cx="93535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برگزیدگان در حوزه </a:t>
            </a:r>
          </a:p>
          <a:p>
            <a:pPr algn="ctr" rtl="1"/>
            <a:r>
              <a:rPr lang="fa-IR" sz="55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پارک علم و فناوری دانشگاه</a:t>
            </a:r>
            <a:endParaRPr lang="ar-SA" sz="55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27864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2686264" y="4340113"/>
            <a:ext cx="2596551" cy="8244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4" y="4429158"/>
            <a:ext cx="5033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گلدیکا</a:t>
            </a:r>
            <a:endParaRPr lang="en-US" sz="36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319802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6" y="5402522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علیرضا عیوضی</a:t>
            </a:r>
            <a:endParaRPr lang="en-US" sz="2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90521-BFFF-40B9-BDD3-2DA28A5A007A}"/>
              </a:ext>
            </a:extLst>
          </p:cNvPr>
          <p:cNvSpPr txBox="1"/>
          <p:nvPr/>
        </p:nvSpPr>
        <p:spPr>
          <a:xfrm>
            <a:off x="415046" y="1023748"/>
            <a:ext cx="6258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تیم برگزیده </a:t>
            </a:r>
            <a:endParaRPr lang="fa-IR" sz="48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شتابدهنده شریف</a:t>
            </a:r>
          </a:p>
        </p:txBody>
      </p:sp>
    </p:spTree>
    <p:extLst>
      <p:ext uri="{BB962C8B-B14F-4D97-AF65-F5344CB8AC3E}">
        <p14:creationId xmlns:p14="http://schemas.microsoft.com/office/powerpoint/2010/main" val="1690685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516378" y="4007654"/>
            <a:ext cx="4834249" cy="9553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16688" y="4258098"/>
            <a:ext cx="503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پوشش های نانو ساختار </a:t>
            </a:r>
            <a:endParaRPr lang="en-US" sz="2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7ABFF-5C32-475B-B717-588B4F3D4B5D}"/>
              </a:ext>
            </a:extLst>
          </p:cNvPr>
          <p:cNvSpPr txBox="1"/>
          <p:nvPr/>
        </p:nvSpPr>
        <p:spPr>
          <a:xfrm>
            <a:off x="521252" y="931046"/>
            <a:ext cx="6258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برگزیده مستقر در</a:t>
            </a:r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پارک علم و فناوری</a:t>
            </a:r>
            <a:endParaRPr lang="fa-IR" sz="48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  <a:p>
            <a:pPr algn="ctr" rtl="1"/>
            <a:r>
              <a:rPr lang="fa-IR" sz="32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(دوره پسا رشد)</a:t>
            </a:r>
            <a:r>
              <a:rPr lang="ar-SA" sz="32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F49F67BC-C25E-4C23-B6A0-A86D7B27EE0E}"/>
              </a:ext>
            </a:extLst>
          </p:cNvPr>
          <p:cNvSpPr/>
          <p:nvPr/>
        </p:nvSpPr>
        <p:spPr>
          <a:xfrm>
            <a:off x="1516378" y="5213438"/>
            <a:ext cx="4834249" cy="94458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A86D33-B958-4698-B906-D5C9CB400B4A}"/>
              </a:ext>
            </a:extLst>
          </p:cNvPr>
          <p:cNvSpPr txBox="1"/>
          <p:nvPr/>
        </p:nvSpPr>
        <p:spPr>
          <a:xfrm>
            <a:off x="1416688" y="5392006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سید محمد سعید مهدوی اردکانی</a:t>
            </a:r>
            <a:endParaRPr lang="en-US" sz="2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835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D43E0D8-A95B-4807-87E9-EDC940A8FA84}"/>
              </a:ext>
            </a:extLst>
          </p:cNvPr>
          <p:cNvSpPr/>
          <p:nvPr/>
        </p:nvSpPr>
        <p:spPr>
          <a:xfrm>
            <a:off x="7837714" y="2673729"/>
            <a:ext cx="6129960" cy="61299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2" y="4530659"/>
            <a:ext cx="4414199" cy="7048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F8D080-B9DD-4C5D-8DF6-91F4286E55A3}"/>
              </a:ext>
            </a:extLst>
          </p:cNvPr>
          <p:cNvSpPr/>
          <p:nvPr/>
        </p:nvSpPr>
        <p:spPr>
          <a:xfrm>
            <a:off x="-2367195" y="-6037284"/>
            <a:ext cx="10015204" cy="100152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FE555F7C-1E22-4F17-8FFA-71AF98C475E3}"/>
              </a:ext>
            </a:extLst>
          </p:cNvPr>
          <p:cNvSpPr/>
          <p:nvPr/>
        </p:nvSpPr>
        <p:spPr>
          <a:xfrm>
            <a:off x="10500528" y="221812"/>
            <a:ext cx="1494064" cy="1494064"/>
          </a:xfrm>
          <a:prstGeom prst="donut">
            <a:avLst>
              <a:gd name="adj" fmla="val 855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43" y="339827"/>
            <a:ext cx="1258034" cy="12580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22539" y="4652274"/>
            <a:ext cx="503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بوم نگاران هوشمند امید </a:t>
            </a:r>
            <a:endParaRPr lang="en-US" sz="2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CCAC3995-5754-417D-ADE4-770B318060C1}"/>
              </a:ext>
            </a:extLst>
          </p:cNvPr>
          <p:cNvSpPr/>
          <p:nvPr/>
        </p:nvSpPr>
        <p:spPr>
          <a:xfrm>
            <a:off x="1777443" y="5319802"/>
            <a:ext cx="4414199" cy="6676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229F3-B022-41B5-B7E6-D8180880AF48}"/>
              </a:ext>
            </a:extLst>
          </p:cNvPr>
          <p:cNvSpPr txBox="1"/>
          <p:nvPr/>
        </p:nvSpPr>
        <p:spPr>
          <a:xfrm>
            <a:off x="1467724" y="5392006"/>
            <a:ext cx="50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مهندس علیرضا حاجی تبار</a:t>
            </a:r>
            <a:endParaRPr lang="en-US" sz="28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7ABFF-5C32-475B-B717-588B4F3D4B5D}"/>
              </a:ext>
            </a:extLst>
          </p:cNvPr>
          <p:cNvSpPr txBox="1"/>
          <p:nvPr/>
        </p:nvSpPr>
        <p:spPr>
          <a:xfrm>
            <a:off x="521252" y="1182362"/>
            <a:ext cx="6258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شرکت </a:t>
            </a:r>
            <a:r>
              <a:rPr lang="ar-SA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</a:t>
            </a:r>
            <a:r>
              <a:rPr lang="fa-IR" sz="48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مرکز رشد دانشگاه</a:t>
            </a:r>
          </a:p>
        </p:txBody>
      </p:sp>
    </p:spTree>
    <p:extLst>
      <p:ext uri="{BB962C8B-B14F-4D97-AF65-F5344CB8AC3E}">
        <p14:creationId xmlns:p14="http://schemas.microsoft.com/office/powerpoint/2010/main" val="33778445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819898B-6139-44D8-A0C0-38234DDA0B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0B4D28-8938-488E-9847-8D7922C658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5A7272-53E6-4177-9D3F-8E0D7CBC3F66}"/>
              </a:ext>
            </a:extLst>
          </p:cNvPr>
          <p:cNvSpPr/>
          <p:nvPr/>
        </p:nvSpPr>
        <p:spPr>
          <a:xfrm>
            <a:off x="4048205" y="737700"/>
            <a:ext cx="4095589" cy="40955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6FF5A-3276-463A-93A6-E49844B97293}"/>
              </a:ext>
            </a:extLst>
          </p:cNvPr>
          <p:cNvSpPr txBox="1"/>
          <p:nvPr/>
        </p:nvSpPr>
        <p:spPr>
          <a:xfrm>
            <a:off x="2183878" y="4929323"/>
            <a:ext cx="782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ممنون از توجه شما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11EF44-C7A1-4B44-B317-B06D8871324A}"/>
              </a:ext>
            </a:extLst>
          </p:cNvPr>
          <p:cNvSpPr/>
          <p:nvPr/>
        </p:nvSpPr>
        <p:spPr>
          <a:xfrm>
            <a:off x="3961167" y="6031495"/>
            <a:ext cx="4290752" cy="40011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886E3C-0C84-49AA-B1B8-695EDCEDA4BB}"/>
              </a:ext>
            </a:extLst>
          </p:cNvPr>
          <p:cNvSpPr txBox="1"/>
          <p:nvPr/>
        </p:nvSpPr>
        <p:spPr>
          <a:xfrm>
            <a:off x="4085546" y="6077661"/>
            <a:ext cx="4061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معاونت پژوهش و فناوری</a:t>
            </a:r>
            <a:endParaRPr lang="en-US" sz="1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1DF61A-9A42-4064-A237-974C6A17D0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66" y="831661"/>
            <a:ext cx="3907665" cy="39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D24F51-4787-41F6-BFC8-1E2F0D1CD8C2}"/>
              </a:ext>
            </a:extLst>
          </p:cNvPr>
          <p:cNvSpPr/>
          <p:nvPr/>
        </p:nvSpPr>
        <p:spPr>
          <a:xfrm>
            <a:off x="5791200" y="-1628809"/>
            <a:ext cx="7514866" cy="7514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43F37D-62BF-4FED-8AEB-30BE57B39530}"/>
              </a:ext>
            </a:extLst>
          </p:cNvPr>
          <p:cNvSpPr/>
          <p:nvPr/>
        </p:nvSpPr>
        <p:spPr>
          <a:xfrm>
            <a:off x="11094593" y="5738917"/>
            <a:ext cx="894208" cy="894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262666-B7AB-4A33-A0AB-91DDB03FB942}"/>
              </a:ext>
            </a:extLst>
          </p:cNvPr>
          <p:cNvSpPr txBox="1"/>
          <p:nvPr/>
        </p:nvSpPr>
        <p:spPr>
          <a:xfrm>
            <a:off x="6457950" y="1608903"/>
            <a:ext cx="5924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جوان </a:t>
            </a:r>
          </a:p>
          <a:p>
            <a:pPr algn="ctr" rtl="1"/>
            <a:r>
              <a:rPr lang="fa-IR" sz="5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برگزیده دانشگاه</a:t>
            </a:r>
            <a:endParaRPr lang="en-US" sz="5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49" y="5780773"/>
            <a:ext cx="810495" cy="810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92B53-43FE-4823-AC38-ABA2E9A96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7813" l="1533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6" y="1056802"/>
            <a:ext cx="3813990" cy="46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4324856" y="1193795"/>
            <a:ext cx="686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پژوهشگر جوان برگزیده</a:t>
            </a:r>
            <a:r>
              <a:rPr lang="fa-IR" sz="4000" b="1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دانشگاه</a:t>
            </a:r>
            <a:endParaRPr lang="ar-SA" sz="40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2213394"/>
            <a:ext cx="554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دکتر کیوان محمدی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8AFC4-A7EF-4C04-8A02-FD33572C7AA5}"/>
              </a:ext>
            </a:extLst>
          </p:cNvPr>
          <p:cNvSpPr txBox="1"/>
          <p:nvPr/>
        </p:nvSpPr>
        <p:spPr>
          <a:xfrm>
            <a:off x="5638478" y="3294752"/>
            <a:ext cx="55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استادیار</a:t>
            </a:r>
            <a:r>
              <a:rPr lang="en-US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 </a:t>
            </a:r>
            <a:r>
              <a:rPr lang="fa-IR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B Zar" panose="00000400000000000000" pitchFamily="2" charset="-78"/>
              </a:rPr>
              <a:t>دانشکده مهندسی مکانیک</a:t>
            </a:r>
            <a:endParaRPr lang="ar-SA" sz="36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B Zar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6413B-C3C3-47EF-9F0F-6D5FB4836BAA}"/>
              </a:ext>
            </a:extLst>
          </p:cNvPr>
          <p:cNvSpPr/>
          <p:nvPr/>
        </p:nvSpPr>
        <p:spPr>
          <a:xfrm>
            <a:off x="235690" y="5591175"/>
            <a:ext cx="1066059" cy="1057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1" y="5632134"/>
            <a:ext cx="975356" cy="97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449BF-A084-7699-7E5A-D0296EED6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7" y="1851634"/>
            <a:ext cx="2954575" cy="315473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01072308"/>
      </p:ext>
    </p:extLst>
  </p:cSld>
  <p:clrMapOvr>
    <a:masterClrMapping/>
  </p:clrMapOvr>
</p:sld>
</file>

<file path=ppt/theme/theme1.xml><?xml version="1.0" encoding="utf-8"?>
<a:theme xmlns:a="http://schemas.openxmlformats.org/drawingml/2006/main" name="30141-trivia-powerpoint-template">
  <a:themeElements>
    <a:clrScheme name="Slidehelper - 1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0B486B"/>
      </a:accent1>
      <a:accent2>
        <a:srgbClr val="3B8686"/>
      </a:accent2>
      <a:accent3>
        <a:srgbClr val="79BD9A"/>
      </a:accent3>
      <a:accent4>
        <a:srgbClr val="A8DBA8"/>
      </a:accent4>
      <a:accent5>
        <a:srgbClr val="CFF09E"/>
      </a:accent5>
      <a:accent6>
        <a:srgbClr val="EFECCA"/>
      </a:accent6>
      <a:hlink>
        <a:srgbClr val="0B486B"/>
      </a:hlink>
      <a:folHlink>
        <a:srgbClr val="3B86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3892</TotalTime>
  <Words>1196</Words>
  <Application>Microsoft Office PowerPoint</Application>
  <PresentationFormat>Widescreen</PresentationFormat>
  <Paragraphs>386</Paragraphs>
  <Slides>74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B Zar</vt:lpstr>
      <vt:lpstr>Calibri</vt:lpstr>
      <vt:lpstr>Calibri Light</vt:lpstr>
      <vt:lpstr>IranNastaliq</vt:lpstr>
      <vt:lpstr>Open Sans</vt:lpstr>
      <vt:lpstr>Times New Roman</vt:lpstr>
      <vt:lpstr>30141-trivia-powerpoint-template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30141-trivia-powerpoint-template</dc:title>
  <dc:creator>Hesam Seddigh</dc:creator>
  <cp:lastModifiedBy>pc</cp:lastModifiedBy>
  <cp:revision>414</cp:revision>
  <dcterms:created xsi:type="dcterms:W3CDTF">2020-09-06T09:35:44Z</dcterms:created>
  <dcterms:modified xsi:type="dcterms:W3CDTF">2023-12-25T07:52:27Z</dcterms:modified>
</cp:coreProperties>
</file>